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Lst>
  <p:sldIdLst>
    <p:sldId id="256" r:id="rId2"/>
    <p:sldId id="263" r:id="rId3"/>
    <p:sldId id="259" r:id="rId4"/>
    <p:sldId id="257" r:id="rId5"/>
    <p:sldId id="258" r:id="rId6"/>
    <p:sldId id="260" r:id="rId7"/>
    <p:sldId id="264" r:id="rId8"/>
    <p:sldId id="265" r:id="rId9"/>
    <p:sldId id="262"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67"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8B6DEA0B-5FF5-42E1-A3DC-F7D7F6500384}"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589EDABC-8797-4AD9-9ABE-9A92454167B0}">
      <dgm:prSet/>
      <dgm:spPr>
        <a:solidFill>
          <a:schemeClr val="accent4">
            <a:lumMod val="75000"/>
          </a:schemeClr>
        </a:solidFill>
        <a:ln>
          <a:solidFill>
            <a:schemeClr val="accent5">
              <a:lumMod val="60000"/>
              <a:lumOff val="40000"/>
            </a:schemeClr>
          </a:solidFill>
        </a:ln>
      </dgm:spPr>
      <dgm:t>
        <a:bodyPr/>
        <a:lstStyle/>
        <a:p>
          <a:r>
            <a:rPr lang="pl-PL" dirty="0"/>
            <a:t>Jest gatunek ziemno-wodnego gryzonia z rodziny bobrowatych. Dorosły bóbr osiąga długość ciała do 100 cm, ogona do 37 cm, ciężar do 30 kg. Na lądzie bobry poruszają się niezgrabnie, w wodzie szybko i zwinnie. Bóbr ma gęstą, brunatno-szarą lub ciemnobrunatną, nieprzepuszczającą wody sierść, ogon grzbietobrzusznie spłaszczony, w kształcie szerokiego klina, pokryty łuskami spełnia rolę steru.  Sylwetkę krępą, ociężałą, oczy i uszy małe ukryte w sierści, kończyny przednie małe, tylne mocne, których palce spięte są błoną pławną. Jest zwierzęciem silnie terytorialnym, rodzinnym i zasadniczo monogamicznym; wiedzie nocny tryb życia. Bóbr należy do nielicznego grona gatunków, które potrafią przystosować środowisko do własnych potrzeb. Dzięki wyjątkowo silnym siekaczom bobry potrafią ściąć bardzo grube drzewa, o średnicy nawet do 1 m. </a:t>
          </a:r>
          <a:endParaRPr lang="en-US" dirty="0"/>
        </a:p>
      </dgm:t>
    </dgm:pt>
    <dgm:pt modelId="{499A4780-6BE2-4EA1-8730-04CC60C79483}" type="parTrans" cxnId="{8D23F30F-0623-4090-BBDB-B7A307CA2B54}">
      <dgm:prSet/>
      <dgm:spPr/>
      <dgm:t>
        <a:bodyPr/>
        <a:lstStyle/>
        <a:p>
          <a:endParaRPr lang="en-US"/>
        </a:p>
      </dgm:t>
    </dgm:pt>
    <dgm:pt modelId="{B36A0A65-CFC5-49DE-944D-DA0E033740FE}" type="sibTrans" cxnId="{8D23F30F-0623-4090-BBDB-B7A307CA2B54}">
      <dgm:prSet/>
      <dgm:spPr/>
      <dgm:t>
        <a:bodyPr/>
        <a:lstStyle/>
        <a:p>
          <a:endParaRPr lang="en-US"/>
        </a:p>
      </dgm:t>
    </dgm:pt>
    <dgm:pt modelId="{A2C5C208-BAFB-40C4-85F4-EAE4F91C3DEB}" type="pres">
      <dgm:prSet presAssocID="{8B6DEA0B-5FF5-42E1-A3DC-F7D7F6500384}" presName="cycle" presStyleCnt="0">
        <dgm:presLayoutVars>
          <dgm:dir/>
          <dgm:resizeHandles val="exact"/>
        </dgm:presLayoutVars>
      </dgm:prSet>
      <dgm:spPr/>
    </dgm:pt>
    <dgm:pt modelId="{37C009B1-74AB-49A2-B1F6-6D0C705B88A6}" type="pres">
      <dgm:prSet presAssocID="{589EDABC-8797-4AD9-9ABE-9A92454167B0}" presName="node" presStyleLbl="node1" presStyleIdx="0" presStyleCnt="1" custScaleX="107522" custRadScaleRad="114663" custRadScaleInc="-68">
        <dgm:presLayoutVars>
          <dgm:bulletEnabled val="1"/>
        </dgm:presLayoutVars>
      </dgm:prSet>
      <dgm:spPr/>
    </dgm:pt>
  </dgm:ptLst>
  <dgm:cxnLst>
    <dgm:cxn modelId="{8D23F30F-0623-4090-BBDB-B7A307CA2B54}" srcId="{8B6DEA0B-5FF5-42E1-A3DC-F7D7F6500384}" destId="{589EDABC-8797-4AD9-9ABE-9A92454167B0}" srcOrd="0" destOrd="0" parTransId="{499A4780-6BE2-4EA1-8730-04CC60C79483}" sibTransId="{B36A0A65-CFC5-49DE-944D-DA0E033740FE}"/>
    <dgm:cxn modelId="{3660142D-B548-4379-8DC3-C246BA92A302}" type="presOf" srcId="{8B6DEA0B-5FF5-42E1-A3DC-F7D7F6500384}" destId="{A2C5C208-BAFB-40C4-85F4-EAE4F91C3DEB}" srcOrd="0" destOrd="0" presId="urn:microsoft.com/office/officeart/2005/8/layout/cycle5"/>
    <dgm:cxn modelId="{9481C668-1695-44C0-8847-0A207B609E68}" type="presOf" srcId="{589EDABC-8797-4AD9-9ABE-9A92454167B0}" destId="{37C009B1-74AB-49A2-B1F6-6D0C705B88A6}" srcOrd="0" destOrd="0" presId="urn:microsoft.com/office/officeart/2005/8/layout/cycle5"/>
    <dgm:cxn modelId="{EC2A98A5-B0A0-40FA-A8D0-C72C8AFFE66C}" type="presParOf" srcId="{A2C5C208-BAFB-40C4-85F4-EAE4F91C3DEB}" destId="{37C009B1-74AB-49A2-B1F6-6D0C705B88A6}" srcOrd="0"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5B1070-3550-426D-9235-6C5FF97867B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8357722-AC4B-4A0F-BB62-6B17BF86AD53}">
      <dgm:prSet/>
      <dgm:spPr/>
      <dgm:t>
        <a:bodyPr/>
        <a:lstStyle/>
        <a:p>
          <a:r>
            <a:rPr lang="pl-PL"/>
            <a:t>Zwornik- pojęcie zapożyczone z architektury. Oznacza miejsce, które podtrzymuje całe sklepienie. Gdyby je usunąć konstrukcja runie. Podobnie jest w przyrodzie- usunięcie gatunku zwornikowego spowoduje zawalenie się całego ekosystemu. </a:t>
          </a:r>
          <a:endParaRPr lang="en-US"/>
        </a:p>
      </dgm:t>
    </dgm:pt>
    <dgm:pt modelId="{EE412071-5754-46BF-B301-A9715275DDD7}" type="parTrans" cxnId="{D3993043-F0A0-408D-B082-FC2C364039B5}">
      <dgm:prSet/>
      <dgm:spPr/>
      <dgm:t>
        <a:bodyPr/>
        <a:lstStyle/>
        <a:p>
          <a:endParaRPr lang="en-US"/>
        </a:p>
      </dgm:t>
    </dgm:pt>
    <dgm:pt modelId="{E088CF48-73FE-43B2-98A6-748C0BF95DD6}" type="sibTrans" cxnId="{D3993043-F0A0-408D-B082-FC2C364039B5}">
      <dgm:prSet/>
      <dgm:spPr/>
      <dgm:t>
        <a:bodyPr/>
        <a:lstStyle/>
        <a:p>
          <a:endParaRPr lang="en-US"/>
        </a:p>
      </dgm:t>
    </dgm:pt>
    <dgm:pt modelId="{839E9BDE-0597-4703-B9FA-1862C32E3C8A}">
      <dgm:prSet/>
      <dgm:spPr/>
      <dgm:t>
        <a:bodyPr/>
        <a:lstStyle/>
        <a:p>
          <a:r>
            <a:rPr lang="pl-PL"/>
            <a:t>W przypadku bobrów odnosi się to do ich zdolności kształtowania krajobrazu. Bobry przegradzają cieki wodne tamami, aby rozlać wodę. Jest ona im konieczna do życia: daje bezpieczne miejsce do zdobywania pokarmu i jest niezbędna dla bobrzych potrzeb fizjologicznych.</a:t>
          </a:r>
          <a:endParaRPr lang="en-US"/>
        </a:p>
      </dgm:t>
    </dgm:pt>
    <dgm:pt modelId="{0C5F5FA5-E453-4187-B62D-BF87B1FEBDF7}" type="parTrans" cxnId="{6ECCFC00-C5B1-4CD8-B580-10A25729AC8C}">
      <dgm:prSet/>
      <dgm:spPr/>
      <dgm:t>
        <a:bodyPr/>
        <a:lstStyle/>
        <a:p>
          <a:endParaRPr lang="en-US"/>
        </a:p>
      </dgm:t>
    </dgm:pt>
    <dgm:pt modelId="{82456816-FCB6-4D17-952C-3465051442D1}" type="sibTrans" cxnId="{6ECCFC00-C5B1-4CD8-B580-10A25729AC8C}">
      <dgm:prSet/>
      <dgm:spPr/>
      <dgm:t>
        <a:bodyPr/>
        <a:lstStyle/>
        <a:p>
          <a:endParaRPr lang="en-US"/>
        </a:p>
      </dgm:t>
    </dgm:pt>
    <dgm:pt modelId="{A5C1C7A3-C769-4B46-87DC-380F23B75113}">
      <dgm:prSet/>
      <dgm:spPr/>
      <dgm:t>
        <a:bodyPr/>
        <a:lstStyle/>
        <a:p>
          <a:r>
            <a:rPr lang="pl-PL"/>
            <a:t>Jednocześnie rozlewająca się woda zmienia krajobraz- rozlewisko zielone, wilgotne pełne roślinności, płazów, ryb i ptaków.</a:t>
          </a:r>
          <a:endParaRPr lang="en-US"/>
        </a:p>
      </dgm:t>
    </dgm:pt>
    <dgm:pt modelId="{97B569B9-0E07-4FF0-B8D4-1BF7CF6295A4}" type="parTrans" cxnId="{C0072281-5147-403A-A1DB-134208A4804A}">
      <dgm:prSet/>
      <dgm:spPr/>
      <dgm:t>
        <a:bodyPr/>
        <a:lstStyle/>
        <a:p>
          <a:endParaRPr lang="en-US"/>
        </a:p>
      </dgm:t>
    </dgm:pt>
    <dgm:pt modelId="{0C3503AA-4252-424C-B070-7044923B35EA}" type="sibTrans" cxnId="{C0072281-5147-403A-A1DB-134208A4804A}">
      <dgm:prSet/>
      <dgm:spPr/>
      <dgm:t>
        <a:bodyPr/>
        <a:lstStyle/>
        <a:p>
          <a:endParaRPr lang="en-US"/>
        </a:p>
      </dgm:t>
    </dgm:pt>
    <dgm:pt modelId="{8F84B701-FBAE-445E-BD2A-92DD0E5A2922}">
      <dgm:prSet/>
      <dgm:spPr/>
      <dgm:t>
        <a:bodyPr/>
        <a:lstStyle/>
        <a:p>
          <a:r>
            <a:rPr lang="pl-PL"/>
            <a:t>W takim miejscu woda jest zatrzymywana w krajobrazie w najbardziej naturalny sposób</a:t>
          </a:r>
          <a:endParaRPr lang="en-US"/>
        </a:p>
      </dgm:t>
    </dgm:pt>
    <dgm:pt modelId="{43AA564B-76F8-4AD3-82D9-C939E3AA8A48}" type="parTrans" cxnId="{FA5F0D0D-4E72-44C8-B534-4672AC1732F6}">
      <dgm:prSet/>
      <dgm:spPr/>
      <dgm:t>
        <a:bodyPr/>
        <a:lstStyle/>
        <a:p>
          <a:endParaRPr lang="en-US"/>
        </a:p>
      </dgm:t>
    </dgm:pt>
    <dgm:pt modelId="{B600DE92-50F4-4CEE-9C1F-81834C7CC33F}" type="sibTrans" cxnId="{FA5F0D0D-4E72-44C8-B534-4672AC1732F6}">
      <dgm:prSet/>
      <dgm:spPr/>
      <dgm:t>
        <a:bodyPr/>
        <a:lstStyle/>
        <a:p>
          <a:endParaRPr lang="en-US"/>
        </a:p>
      </dgm:t>
    </dgm:pt>
    <dgm:pt modelId="{C622D0F5-DD0D-4F68-804A-6AA015A7BAEE}" type="pres">
      <dgm:prSet presAssocID="{6F5B1070-3550-426D-9235-6C5FF97867BD}" presName="root" presStyleCnt="0">
        <dgm:presLayoutVars>
          <dgm:dir/>
          <dgm:resizeHandles val="exact"/>
        </dgm:presLayoutVars>
      </dgm:prSet>
      <dgm:spPr/>
    </dgm:pt>
    <dgm:pt modelId="{845554AC-5736-46E4-9B59-ED716B9B9BFA}" type="pres">
      <dgm:prSet presAssocID="{58357722-AC4B-4A0F-BB62-6B17BF86AD53}" presName="compNode" presStyleCnt="0"/>
      <dgm:spPr/>
    </dgm:pt>
    <dgm:pt modelId="{AA27D1C2-2A96-4A09-9F75-AA604AC09167}" type="pres">
      <dgm:prSet presAssocID="{58357722-AC4B-4A0F-BB62-6B17BF86AD53}" presName="bgRect" presStyleLbl="bgShp" presStyleIdx="0" presStyleCnt="4"/>
      <dgm:spPr/>
    </dgm:pt>
    <dgm:pt modelId="{B489371A-F84A-406C-87F1-4B691A603EA5}" type="pres">
      <dgm:prSet presAssocID="{58357722-AC4B-4A0F-BB62-6B17BF86AD5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Żarówka"/>
        </a:ext>
      </dgm:extLst>
    </dgm:pt>
    <dgm:pt modelId="{421F96B2-2EB9-4168-A872-B07D1FA15414}" type="pres">
      <dgm:prSet presAssocID="{58357722-AC4B-4A0F-BB62-6B17BF86AD53}" presName="spaceRect" presStyleCnt="0"/>
      <dgm:spPr/>
    </dgm:pt>
    <dgm:pt modelId="{06E1C2AB-A826-4F48-B086-13A00CF95125}" type="pres">
      <dgm:prSet presAssocID="{58357722-AC4B-4A0F-BB62-6B17BF86AD53}" presName="parTx" presStyleLbl="revTx" presStyleIdx="0" presStyleCnt="4">
        <dgm:presLayoutVars>
          <dgm:chMax val="0"/>
          <dgm:chPref val="0"/>
        </dgm:presLayoutVars>
      </dgm:prSet>
      <dgm:spPr/>
    </dgm:pt>
    <dgm:pt modelId="{AAC40BD0-906A-45AD-B219-25C07886E381}" type="pres">
      <dgm:prSet presAssocID="{E088CF48-73FE-43B2-98A6-748C0BF95DD6}" presName="sibTrans" presStyleCnt="0"/>
      <dgm:spPr/>
    </dgm:pt>
    <dgm:pt modelId="{F9917976-B6FF-41BA-8EE9-E84F1220530C}" type="pres">
      <dgm:prSet presAssocID="{839E9BDE-0597-4703-B9FA-1862C32E3C8A}" presName="compNode" presStyleCnt="0"/>
      <dgm:spPr/>
    </dgm:pt>
    <dgm:pt modelId="{702EFAB8-570C-4766-9B21-3CE7E8479EA8}" type="pres">
      <dgm:prSet presAssocID="{839E9BDE-0597-4703-B9FA-1862C32E3C8A}" presName="bgRect" presStyleLbl="bgShp" presStyleIdx="1" presStyleCnt="4"/>
      <dgm:spPr/>
    </dgm:pt>
    <dgm:pt modelId="{F677C219-FE51-4933-B100-07BB94C6EE3B}" type="pres">
      <dgm:prSet presAssocID="{839E9BDE-0597-4703-B9FA-1862C32E3C8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Historyczny z wypełnieniem pełnym"/>
        </a:ext>
      </dgm:extLst>
    </dgm:pt>
    <dgm:pt modelId="{559227FA-7100-498B-A99E-DCEB2B62EAF7}" type="pres">
      <dgm:prSet presAssocID="{839E9BDE-0597-4703-B9FA-1862C32E3C8A}" presName="spaceRect" presStyleCnt="0"/>
      <dgm:spPr/>
    </dgm:pt>
    <dgm:pt modelId="{9C7AF51A-AF94-4AC5-A104-185C07F03F3D}" type="pres">
      <dgm:prSet presAssocID="{839E9BDE-0597-4703-B9FA-1862C32E3C8A}" presName="parTx" presStyleLbl="revTx" presStyleIdx="1" presStyleCnt="4">
        <dgm:presLayoutVars>
          <dgm:chMax val="0"/>
          <dgm:chPref val="0"/>
        </dgm:presLayoutVars>
      </dgm:prSet>
      <dgm:spPr/>
    </dgm:pt>
    <dgm:pt modelId="{7F52ADC7-210C-4AB9-9D54-04DF80C7B676}" type="pres">
      <dgm:prSet presAssocID="{82456816-FCB6-4D17-952C-3465051442D1}" presName="sibTrans" presStyleCnt="0"/>
      <dgm:spPr/>
    </dgm:pt>
    <dgm:pt modelId="{5B9EDC15-C449-4704-BC1E-E01E5F0FC179}" type="pres">
      <dgm:prSet presAssocID="{A5C1C7A3-C769-4B46-87DC-380F23B75113}" presName="compNode" presStyleCnt="0"/>
      <dgm:spPr/>
    </dgm:pt>
    <dgm:pt modelId="{D64CF036-DE58-427D-9C85-89A0083FD5A9}" type="pres">
      <dgm:prSet presAssocID="{A5C1C7A3-C769-4B46-87DC-380F23B75113}" presName="bgRect" presStyleLbl="bgShp" presStyleIdx="2" presStyleCnt="4"/>
      <dgm:spPr/>
    </dgm:pt>
    <dgm:pt modelId="{E25825DA-0E7B-4797-B974-F593ACF80102}" type="pres">
      <dgm:prSet presAssocID="{A5C1C7A3-C769-4B46-87DC-380F23B75113}"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Sceneria deszczowa z wypełnieniem pełnym"/>
        </a:ext>
      </dgm:extLst>
    </dgm:pt>
    <dgm:pt modelId="{17AF3A67-A94A-4490-A837-AA53CE0FE21E}" type="pres">
      <dgm:prSet presAssocID="{A5C1C7A3-C769-4B46-87DC-380F23B75113}" presName="spaceRect" presStyleCnt="0"/>
      <dgm:spPr/>
    </dgm:pt>
    <dgm:pt modelId="{64D894EF-AAA8-45B4-A65E-4ED595515392}" type="pres">
      <dgm:prSet presAssocID="{A5C1C7A3-C769-4B46-87DC-380F23B75113}" presName="parTx" presStyleLbl="revTx" presStyleIdx="2" presStyleCnt="4">
        <dgm:presLayoutVars>
          <dgm:chMax val="0"/>
          <dgm:chPref val="0"/>
        </dgm:presLayoutVars>
      </dgm:prSet>
      <dgm:spPr/>
    </dgm:pt>
    <dgm:pt modelId="{D79CF88C-BBBA-41F5-8648-83077F9FB4D3}" type="pres">
      <dgm:prSet presAssocID="{0C3503AA-4252-424C-B070-7044923B35EA}" presName="sibTrans" presStyleCnt="0"/>
      <dgm:spPr/>
    </dgm:pt>
    <dgm:pt modelId="{60E3D79A-B4A5-4C6A-A27C-CB147DE67561}" type="pres">
      <dgm:prSet presAssocID="{8F84B701-FBAE-445E-BD2A-92DD0E5A2922}" presName="compNode" presStyleCnt="0"/>
      <dgm:spPr/>
    </dgm:pt>
    <dgm:pt modelId="{6055DB8B-B079-4BDC-8D3D-3F8BCDEEFFE3}" type="pres">
      <dgm:prSet presAssocID="{8F84B701-FBAE-445E-BD2A-92DD0E5A2922}" presName="bgRect" presStyleLbl="bgShp" presStyleIdx="3" presStyleCnt="4"/>
      <dgm:spPr/>
    </dgm:pt>
    <dgm:pt modelId="{A888214D-9E73-4C94-9EE6-43B4F0217B44}" type="pres">
      <dgm:prSet presAssocID="{8F84B701-FBAE-445E-BD2A-92DD0E5A292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Znacznik wyboru"/>
        </a:ext>
      </dgm:extLst>
    </dgm:pt>
    <dgm:pt modelId="{2F420CB9-25F3-489E-A720-BF248EC50D0A}" type="pres">
      <dgm:prSet presAssocID="{8F84B701-FBAE-445E-BD2A-92DD0E5A2922}" presName="spaceRect" presStyleCnt="0"/>
      <dgm:spPr/>
    </dgm:pt>
    <dgm:pt modelId="{64C63A36-1DAC-4AB2-BE30-65CA7E6300E0}" type="pres">
      <dgm:prSet presAssocID="{8F84B701-FBAE-445E-BD2A-92DD0E5A2922}" presName="parTx" presStyleLbl="revTx" presStyleIdx="3" presStyleCnt="4">
        <dgm:presLayoutVars>
          <dgm:chMax val="0"/>
          <dgm:chPref val="0"/>
        </dgm:presLayoutVars>
      </dgm:prSet>
      <dgm:spPr/>
    </dgm:pt>
  </dgm:ptLst>
  <dgm:cxnLst>
    <dgm:cxn modelId="{6ECCFC00-C5B1-4CD8-B580-10A25729AC8C}" srcId="{6F5B1070-3550-426D-9235-6C5FF97867BD}" destId="{839E9BDE-0597-4703-B9FA-1862C32E3C8A}" srcOrd="1" destOrd="0" parTransId="{0C5F5FA5-E453-4187-B62D-BF87B1FEBDF7}" sibTransId="{82456816-FCB6-4D17-952C-3465051442D1}"/>
    <dgm:cxn modelId="{FA5F0D0D-4E72-44C8-B534-4672AC1732F6}" srcId="{6F5B1070-3550-426D-9235-6C5FF97867BD}" destId="{8F84B701-FBAE-445E-BD2A-92DD0E5A2922}" srcOrd="3" destOrd="0" parTransId="{43AA564B-76F8-4AD3-82D9-C939E3AA8A48}" sibTransId="{B600DE92-50F4-4CEE-9C1F-81834C7CC33F}"/>
    <dgm:cxn modelId="{0CFC790D-2DDD-4CB8-8990-AE0DDE935930}" type="presOf" srcId="{839E9BDE-0597-4703-B9FA-1862C32E3C8A}" destId="{9C7AF51A-AF94-4AC5-A104-185C07F03F3D}" srcOrd="0" destOrd="0" presId="urn:microsoft.com/office/officeart/2018/2/layout/IconVerticalSolidList"/>
    <dgm:cxn modelId="{D3993043-F0A0-408D-B082-FC2C364039B5}" srcId="{6F5B1070-3550-426D-9235-6C5FF97867BD}" destId="{58357722-AC4B-4A0F-BB62-6B17BF86AD53}" srcOrd="0" destOrd="0" parTransId="{EE412071-5754-46BF-B301-A9715275DDD7}" sibTransId="{E088CF48-73FE-43B2-98A6-748C0BF95DD6}"/>
    <dgm:cxn modelId="{B136EF46-2F2D-40F8-AC4D-428ECD8B860C}" type="presOf" srcId="{58357722-AC4B-4A0F-BB62-6B17BF86AD53}" destId="{06E1C2AB-A826-4F48-B086-13A00CF95125}" srcOrd="0" destOrd="0" presId="urn:microsoft.com/office/officeart/2018/2/layout/IconVerticalSolidList"/>
    <dgm:cxn modelId="{C0072281-5147-403A-A1DB-134208A4804A}" srcId="{6F5B1070-3550-426D-9235-6C5FF97867BD}" destId="{A5C1C7A3-C769-4B46-87DC-380F23B75113}" srcOrd="2" destOrd="0" parTransId="{97B569B9-0E07-4FF0-B8D4-1BF7CF6295A4}" sibTransId="{0C3503AA-4252-424C-B070-7044923B35EA}"/>
    <dgm:cxn modelId="{A6F46B82-8B81-4535-994F-14C73DAB3944}" type="presOf" srcId="{6F5B1070-3550-426D-9235-6C5FF97867BD}" destId="{C622D0F5-DD0D-4F68-804A-6AA015A7BAEE}" srcOrd="0" destOrd="0" presId="urn:microsoft.com/office/officeart/2018/2/layout/IconVerticalSolidList"/>
    <dgm:cxn modelId="{498223C9-15A7-4070-A8A2-19462D880AF4}" type="presOf" srcId="{A5C1C7A3-C769-4B46-87DC-380F23B75113}" destId="{64D894EF-AAA8-45B4-A65E-4ED595515392}" srcOrd="0" destOrd="0" presId="urn:microsoft.com/office/officeart/2018/2/layout/IconVerticalSolidList"/>
    <dgm:cxn modelId="{8F6AF3E2-22C6-47F4-B44D-BD787724D6DE}" type="presOf" srcId="{8F84B701-FBAE-445E-BD2A-92DD0E5A2922}" destId="{64C63A36-1DAC-4AB2-BE30-65CA7E6300E0}" srcOrd="0" destOrd="0" presId="urn:microsoft.com/office/officeart/2018/2/layout/IconVerticalSolidList"/>
    <dgm:cxn modelId="{4D51DFCA-0A6F-4615-8D6C-B06F7357F3F3}" type="presParOf" srcId="{C622D0F5-DD0D-4F68-804A-6AA015A7BAEE}" destId="{845554AC-5736-46E4-9B59-ED716B9B9BFA}" srcOrd="0" destOrd="0" presId="urn:microsoft.com/office/officeart/2018/2/layout/IconVerticalSolidList"/>
    <dgm:cxn modelId="{95A44666-95E3-42AA-8F63-883D2BA4D6AF}" type="presParOf" srcId="{845554AC-5736-46E4-9B59-ED716B9B9BFA}" destId="{AA27D1C2-2A96-4A09-9F75-AA604AC09167}" srcOrd="0" destOrd="0" presId="urn:microsoft.com/office/officeart/2018/2/layout/IconVerticalSolidList"/>
    <dgm:cxn modelId="{B58332FD-2239-4425-9B4C-4A162CB879B9}" type="presParOf" srcId="{845554AC-5736-46E4-9B59-ED716B9B9BFA}" destId="{B489371A-F84A-406C-87F1-4B691A603EA5}" srcOrd="1" destOrd="0" presId="urn:microsoft.com/office/officeart/2018/2/layout/IconVerticalSolidList"/>
    <dgm:cxn modelId="{463D9857-C134-428F-BE12-369A2D641D80}" type="presParOf" srcId="{845554AC-5736-46E4-9B59-ED716B9B9BFA}" destId="{421F96B2-2EB9-4168-A872-B07D1FA15414}" srcOrd="2" destOrd="0" presId="urn:microsoft.com/office/officeart/2018/2/layout/IconVerticalSolidList"/>
    <dgm:cxn modelId="{7838F18E-AFF3-4CD3-A685-AACCEB37315B}" type="presParOf" srcId="{845554AC-5736-46E4-9B59-ED716B9B9BFA}" destId="{06E1C2AB-A826-4F48-B086-13A00CF95125}" srcOrd="3" destOrd="0" presId="urn:microsoft.com/office/officeart/2018/2/layout/IconVerticalSolidList"/>
    <dgm:cxn modelId="{3580EF54-0B2C-4792-A5FB-038E5BB4B42C}" type="presParOf" srcId="{C622D0F5-DD0D-4F68-804A-6AA015A7BAEE}" destId="{AAC40BD0-906A-45AD-B219-25C07886E381}" srcOrd="1" destOrd="0" presId="urn:microsoft.com/office/officeart/2018/2/layout/IconVerticalSolidList"/>
    <dgm:cxn modelId="{7AB33473-8841-46F1-BC99-758888433924}" type="presParOf" srcId="{C622D0F5-DD0D-4F68-804A-6AA015A7BAEE}" destId="{F9917976-B6FF-41BA-8EE9-E84F1220530C}" srcOrd="2" destOrd="0" presId="urn:microsoft.com/office/officeart/2018/2/layout/IconVerticalSolidList"/>
    <dgm:cxn modelId="{A4AC0A5B-73B2-40F1-BBCC-BEEE9EEC6199}" type="presParOf" srcId="{F9917976-B6FF-41BA-8EE9-E84F1220530C}" destId="{702EFAB8-570C-4766-9B21-3CE7E8479EA8}" srcOrd="0" destOrd="0" presId="urn:microsoft.com/office/officeart/2018/2/layout/IconVerticalSolidList"/>
    <dgm:cxn modelId="{C17DB9CA-13EF-42F5-BECA-38937713C577}" type="presParOf" srcId="{F9917976-B6FF-41BA-8EE9-E84F1220530C}" destId="{F677C219-FE51-4933-B100-07BB94C6EE3B}" srcOrd="1" destOrd="0" presId="urn:microsoft.com/office/officeart/2018/2/layout/IconVerticalSolidList"/>
    <dgm:cxn modelId="{1BE7CE04-042E-41A7-9C91-E72B8A945EE4}" type="presParOf" srcId="{F9917976-B6FF-41BA-8EE9-E84F1220530C}" destId="{559227FA-7100-498B-A99E-DCEB2B62EAF7}" srcOrd="2" destOrd="0" presId="urn:microsoft.com/office/officeart/2018/2/layout/IconVerticalSolidList"/>
    <dgm:cxn modelId="{E92D6356-F17D-4F5B-A525-9D3008EB5695}" type="presParOf" srcId="{F9917976-B6FF-41BA-8EE9-E84F1220530C}" destId="{9C7AF51A-AF94-4AC5-A104-185C07F03F3D}" srcOrd="3" destOrd="0" presId="urn:microsoft.com/office/officeart/2018/2/layout/IconVerticalSolidList"/>
    <dgm:cxn modelId="{0767B919-A999-413E-B1B4-DCDD42327E44}" type="presParOf" srcId="{C622D0F5-DD0D-4F68-804A-6AA015A7BAEE}" destId="{7F52ADC7-210C-4AB9-9D54-04DF80C7B676}" srcOrd="3" destOrd="0" presId="urn:microsoft.com/office/officeart/2018/2/layout/IconVerticalSolidList"/>
    <dgm:cxn modelId="{C326B08E-9636-4C61-8AA4-3634F2C7D8B9}" type="presParOf" srcId="{C622D0F5-DD0D-4F68-804A-6AA015A7BAEE}" destId="{5B9EDC15-C449-4704-BC1E-E01E5F0FC179}" srcOrd="4" destOrd="0" presId="urn:microsoft.com/office/officeart/2018/2/layout/IconVerticalSolidList"/>
    <dgm:cxn modelId="{E55D56AB-B85F-46DA-96A9-B2F6449D5983}" type="presParOf" srcId="{5B9EDC15-C449-4704-BC1E-E01E5F0FC179}" destId="{D64CF036-DE58-427D-9C85-89A0083FD5A9}" srcOrd="0" destOrd="0" presId="urn:microsoft.com/office/officeart/2018/2/layout/IconVerticalSolidList"/>
    <dgm:cxn modelId="{8B3899BC-40E9-489F-BEA9-1322AAD7229F}" type="presParOf" srcId="{5B9EDC15-C449-4704-BC1E-E01E5F0FC179}" destId="{E25825DA-0E7B-4797-B974-F593ACF80102}" srcOrd="1" destOrd="0" presId="urn:microsoft.com/office/officeart/2018/2/layout/IconVerticalSolidList"/>
    <dgm:cxn modelId="{0975DCA0-FCEF-42E8-96F9-9CEDEC948E8A}" type="presParOf" srcId="{5B9EDC15-C449-4704-BC1E-E01E5F0FC179}" destId="{17AF3A67-A94A-4490-A837-AA53CE0FE21E}" srcOrd="2" destOrd="0" presId="urn:microsoft.com/office/officeart/2018/2/layout/IconVerticalSolidList"/>
    <dgm:cxn modelId="{BBCBE0D2-3B3F-4798-82A9-E0FCD405B281}" type="presParOf" srcId="{5B9EDC15-C449-4704-BC1E-E01E5F0FC179}" destId="{64D894EF-AAA8-45B4-A65E-4ED595515392}" srcOrd="3" destOrd="0" presId="urn:microsoft.com/office/officeart/2018/2/layout/IconVerticalSolidList"/>
    <dgm:cxn modelId="{4267D21F-1641-4F35-B0DF-C657BC6A0279}" type="presParOf" srcId="{C622D0F5-DD0D-4F68-804A-6AA015A7BAEE}" destId="{D79CF88C-BBBA-41F5-8648-83077F9FB4D3}" srcOrd="5" destOrd="0" presId="urn:microsoft.com/office/officeart/2018/2/layout/IconVerticalSolidList"/>
    <dgm:cxn modelId="{AAC068A3-31F8-4925-AD5D-826D9ADFB488}" type="presParOf" srcId="{C622D0F5-DD0D-4F68-804A-6AA015A7BAEE}" destId="{60E3D79A-B4A5-4C6A-A27C-CB147DE67561}" srcOrd="6" destOrd="0" presId="urn:microsoft.com/office/officeart/2018/2/layout/IconVerticalSolidList"/>
    <dgm:cxn modelId="{7639E17E-AD58-4E31-8D4F-E2CA65680041}" type="presParOf" srcId="{60E3D79A-B4A5-4C6A-A27C-CB147DE67561}" destId="{6055DB8B-B079-4BDC-8D3D-3F8BCDEEFFE3}" srcOrd="0" destOrd="0" presId="urn:microsoft.com/office/officeart/2018/2/layout/IconVerticalSolidList"/>
    <dgm:cxn modelId="{DF290124-C8DC-4FF1-8ED0-119D27123BAB}" type="presParOf" srcId="{60E3D79A-B4A5-4C6A-A27C-CB147DE67561}" destId="{A888214D-9E73-4C94-9EE6-43B4F0217B44}" srcOrd="1" destOrd="0" presId="urn:microsoft.com/office/officeart/2018/2/layout/IconVerticalSolidList"/>
    <dgm:cxn modelId="{47556B7A-CBA4-49B1-ADC3-DAECD04C45DF}" type="presParOf" srcId="{60E3D79A-B4A5-4C6A-A27C-CB147DE67561}" destId="{2F420CB9-25F3-489E-A720-BF248EC50D0A}" srcOrd="2" destOrd="0" presId="urn:microsoft.com/office/officeart/2018/2/layout/IconVerticalSolidList"/>
    <dgm:cxn modelId="{ACB49708-763A-4960-A9D1-5A1A434EEE97}" type="presParOf" srcId="{60E3D79A-B4A5-4C6A-A27C-CB147DE67561}" destId="{64C63A36-1DAC-4AB2-BE30-65CA7E6300E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C009B1-74AB-49A2-B1F6-6D0C705B88A6}">
      <dsp:nvSpPr>
        <dsp:cNvPr id="0" name=""/>
        <dsp:cNvSpPr/>
      </dsp:nvSpPr>
      <dsp:spPr>
        <a:xfrm>
          <a:off x="0" y="982"/>
          <a:ext cx="6653755" cy="4022377"/>
        </a:xfrm>
        <a:prstGeom prst="roundRect">
          <a:avLst/>
        </a:prstGeom>
        <a:solidFill>
          <a:schemeClr val="accent4">
            <a:lumMod val="75000"/>
          </a:schemeClr>
        </a:solidFill>
        <a:ln w="15875" cap="flat" cmpd="sng" algn="ctr">
          <a:solidFill>
            <a:schemeClr val="accent5">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l-PL" sz="1700" kern="1200" dirty="0"/>
            <a:t>Jest gatunek ziemno-wodnego gryzonia z rodziny bobrowatych. Dorosły bóbr osiąga długość ciała do 100 cm, ogona do 37 cm, ciężar do 30 kg. Na lądzie bobry poruszają się niezgrabnie, w wodzie szybko i zwinnie. Bóbr ma gęstą, brunatno-szarą lub ciemnobrunatną, nieprzepuszczającą wody sierść, ogon grzbietobrzusznie spłaszczony, w kształcie szerokiego klina, pokryty łuskami spełnia rolę steru.  Sylwetkę krępą, ociężałą, oczy i uszy małe ukryte w sierści, kończyny przednie małe, tylne mocne, których palce spięte są błoną pławną. Jest zwierzęciem silnie terytorialnym, rodzinnym i zasadniczo monogamicznym; wiedzie nocny tryb życia. Bóbr należy do nielicznego grona gatunków, które potrafią przystosować środowisko do własnych potrzeb. Dzięki wyjątkowo silnym siekaczom bobry potrafią ściąć bardzo grube drzewa, o średnicy nawet do 1 m. </a:t>
          </a:r>
          <a:endParaRPr lang="en-US" sz="1700" kern="1200" dirty="0"/>
        </a:p>
      </dsp:txBody>
      <dsp:txXfrm>
        <a:off x="196356" y="197338"/>
        <a:ext cx="6261043" cy="36296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27D1C2-2A96-4A09-9F75-AA604AC09167}">
      <dsp:nvSpPr>
        <dsp:cNvPr id="0" name=""/>
        <dsp:cNvSpPr/>
      </dsp:nvSpPr>
      <dsp:spPr>
        <a:xfrm>
          <a:off x="0" y="2344"/>
          <a:ext cx="6797675" cy="118846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89371A-F84A-406C-87F1-4B691A603EA5}">
      <dsp:nvSpPr>
        <dsp:cNvPr id="0" name=""/>
        <dsp:cNvSpPr/>
      </dsp:nvSpPr>
      <dsp:spPr>
        <a:xfrm>
          <a:off x="359511" y="269750"/>
          <a:ext cx="653657" cy="6536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6E1C2AB-A826-4F48-B086-13A00CF95125}">
      <dsp:nvSpPr>
        <dsp:cNvPr id="0" name=""/>
        <dsp:cNvSpPr/>
      </dsp:nvSpPr>
      <dsp:spPr>
        <a:xfrm>
          <a:off x="1372680" y="2344"/>
          <a:ext cx="5424994"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622300">
            <a:lnSpc>
              <a:spcPct val="90000"/>
            </a:lnSpc>
            <a:spcBef>
              <a:spcPct val="0"/>
            </a:spcBef>
            <a:spcAft>
              <a:spcPct val="35000"/>
            </a:spcAft>
            <a:buNone/>
          </a:pPr>
          <a:r>
            <a:rPr lang="pl-PL" sz="1400" kern="1200"/>
            <a:t>Zwornik- pojęcie zapożyczone z architektury. Oznacza miejsce, które podtrzymuje całe sklepienie. Gdyby je usunąć konstrukcja runie. Podobnie jest w przyrodzie- usunięcie gatunku zwornikowego spowoduje zawalenie się całego ekosystemu. </a:t>
          </a:r>
          <a:endParaRPr lang="en-US" sz="1400" kern="1200"/>
        </a:p>
      </dsp:txBody>
      <dsp:txXfrm>
        <a:off x="1372680" y="2344"/>
        <a:ext cx="5424994" cy="1188467"/>
      </dsp:txXfrm>
    </dsp:sp>
    <dsp:sp modelId="{702EFAB8-570C-4766-9B21-3CE7E8479EA8}">
      <dsp:nvSpPr>
        <dsp:cNvPr id="0" name=""/>
        <dsp:cNvSpPr/>
      </dsp:nvSpPr>
      <dsp:spPr>
        <a:xfrm>
          <a:off x="0" y="1487929"/>
          <a:ext cx="6797675" cy="118846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77C219-FE51-4933-B100-07BB94C6EE3B}">
      <dsp:nvSpPr>
        <dsp:cNvPr id="0" name=""/>
        <dsp:cNvSpPr/>
      </dsp:nvSpPr>
      <dsp:spPr>
        <a:xfrm>
          <a:off x="359511" y="1755334"/>
          <a:ext cx="653657" cy="6536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C7AF51A-AF94-4AC5-A104-185C07F03F3D}">
      <dsp:nvSpPr>
        <dsp:cNvPr id="0" name=""/>
        <dsp:cNvSpPr/>
      </dsp:nvSpPr>
      <dsp:spPr>
        <a:xfrm>
          <a:off x="1372680" y="1487929"/>
          <a:ext cx="5424994"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622300">
            <a:lnSpc>
              <a:spcPct val="90000"/>
            </a:lnSpc>
            <a:spcBef>
              <a:spcPct val="0"/>
            </a:spcBef>
            <a:spcAft>
              <a:spcPct val="35000"/>
            </a:spcAft>
            <a:buNone/>
          </a:pPr>
          <a:r>
            <a:rPr lang="pl-PL" sz="1400" kern="1200"/>
            <a:t>W przypadku bobrów odnosi się to do ich zdolności kształtowania krajobrazu. Bobry przegradzają cieki wodne tamami, aby rozlać wodę. Jest ona im konieczna do życia: daje bezpieczne miejsce do zdobywania pokarmu i jest niezbędna dla bobrzych potrzeb fizjologicznych.</a:t>
          </a:r>
          <a:endParaRPr lang="en-US" sz="1400" kern="1200"/>
        </a:p>
      </dsp:txBody>
      <dsp:txXfrm>
        <a:off x="1372680" y="1487929"/>
        <a:ext cx="5424994" cy="1188467"/>
      </dsp:txXfrm>
    </dsp:sp>
    <dsp:sp modelId="{D64CF036-DE58-427D-9C85-89A0083FD5A9}">
      <dsp:nvSpPr>
        <dsp:cNvPr id="0" name=""/>
        <dsp:cNvSpPr/>
      </dsp:nvSpPr>
      <dsp:spPr>
        <a:xfrm>
          <a:off x="0" y="2973514"/>
          <a:ext cx="6797675" cy="118846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5825DA-0E7B-4797-B974-F593ACF80102}">
      <dsp:nvSpPr>
        <dsp:cNvPr id="0" name=""/>
        <dsp:cNvSpPr/>
      </dsp:nvSpPr>
      <dsp:spPr>
        <a:xfrm>
          <a:off x="359511" y="3240919"/>
          <a:ext cx="653657" cy="653657"/>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4D894EF-AAA8-45B4-A65E-4ED595515392}">
      <dsp:nvSpPr>
        <dsp:cNvPr id="0" name=""/>
        <dsp:cNvSpPr/>
      </dsp:nvSpPr>
      <dsp:spPr>
        <a:xfrm>
          <a:off x="1372680" y="2973514"/>
          <a:ext cx="5424994"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622300">
            <a:lnSpc>
              <a:spcPct val="90000"/>
            </a:lnSpc>
            <a:spcBef>
              <a:spcPct val="0"/>
            </a:spcBef>
            <a:spcAft>
              <a:spcPct val="35000"/>
            </a:spcAft>
            <a:buNone/>
          </a:pPr>
          <a:r>
            <a:rPr lang="pl-PL" sz="1400" kern="1200"/>
            <a:t>Jednocześnie rozlewająca się woda zmienia krajobraz- rozlewisko zielone, wilgotne pełne roślinności, płazów, ryb i ptaków.</a:t>
          </a:r>
          <a:endParaRPr lang="en-US" sz="1400" kern="1200"/>
        </a:p>
      </dsp:txBody>
      <dsp:txXfrm>
        <a:off x="1372680" y="2973514"/>
        <a:ext cx="5424994" cy="1188467"/>
      </dsp:txXfrm>
    </dsp:sp>
    <dsp:sp modelId="{6055DB8B-B079-4BDC-8D3D-3F8BCDEEFFE3}">
      <dsp:nvSpPr>
        <dsp:cNvPr id="0" name=""/>
        <dsp:cNvSpPr/>
      </dsp:nvSpPr>
      <dsp:spPr>
        <a:xfrm>
          <a:off x="0" y="4459099"/>
          <a:ext cx="6797675" cy="118846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88214D-9E73-4C94-9EE6-43B4F0217B44}">
      <dsp:nvSpPr>
        <dsp:cNvPr id="0" name=""/>
        <dsp:cNvSpPr/>
      </dsp:nvSpPr>
      <dsp:spPr>
        <a:xfrm>
          <a:off x="359511" y="4726504"/>
          <a:ext cx="653657" cy="6536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4C63A36-1DAC-4AB2-BE30-65CA7E6300E0}">
      <dsp:nvSpPr>
        <dsp:cNvPr id="0" name=""/>
        <dsp:cNvSpPr/>
      </dsp:nvSpPr>
      <dsp:spPr>
        <a:xfrm>
          <a:off x="1372680" y="4459099"/>
          <a:ext cx="5424994"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622300">
            <a:lnSpc>
              <a:spcPct val="90000"/>
            </a:lnSpc>
            <a:spcBef>
              <a:spcPct val="0"/>
            </a:spcBef>
            <a:spcAft>
              <a:spcPct val="35000"/>
            </a:spcAft>
            <a:buNone/>
          </a:pPr>
          <a:r>
            <a:rPr lang="pl-PL" sz="1400" kern="1200"/>
            <a:t>W takim miejscu woda jest zatrzymywana w krajobrazie w najbardziej naturalny sposób</a:t>
          </a:r>
          <a:endParaRPr lang="en-US" sz="1400" kern="1200"/>
        </a:p>
      </dsp:txBody>
      <dsp:txXfrm>
        <a:off x="1372680" y="4459099"/>
        <a:ext cx="5424994" cy="1188467"/>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pl-PL"/>
              <a:t>Kliknij, aby edytować styl</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72345051-2045-45DA-935E-2E3CA1A69ADC}" type="datetimeFigureOut">
              <a:rPr lang="en-US" smtClean="0"/>
              <a:t>8/27/2023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5508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72345051-2045-45DA-935E-2E3CA1A69ADC}" type="datetimeFigureOut">
              <a:rPr lang="en-US" smtClean="0"/>
              <a:t>8/27/2023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452228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72345051-2045-45DA-935E-2E3CA1A69ADC}" type="datetimeFigureOut">
              <a:rPr lang="en-US" smtClean="0"/>
              <a:t>8/27/2023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1488630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72345051-2045-45DA-935E-2E3CA1A69ADC}" type="datetimeFigureOut">
              <a:rPr lang="en-US" smtClean="0"/>
              <a:t>8/27/2023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3699651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pl-PL"/>
              <a:t>Kliknij, aby edytować styl</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72345051-2045-45DA-935E-2E3CA1A69ADC}" type="datetimeFigureOut">
              <a:rPr lang="en-US" smtClean="0"/>
              <a:t>8/27/2023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1262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pl-PL"/>
              <a:t>Kliknij, aby edytować styl</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72345051-2045-45DA-935E-2E3CA1A69ADC}" type="datetimeFigureOut">
              <a:rPr lang="en-US" smtClean="0"/>
              <a:t>8/27/2023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1323796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pl-PL"/>
              <a:t>Kliknij, aby edytować styl</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097280" y="2582334"/>
            <a:ext cx="4937760" cy="33782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217920" y="2582334"/>
            <a:ext cx="4937760" cy="33782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72345051-2045-45DA-935E-2E3CA1A69ADC}" type="datetimeFigureOut">
              <a:rPr lang="en-US" smtClean="0"/>
              <a:t>8/27/2023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3231193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72345051-2045-45DA-935E-2E3CA1A69ADC}" type="datetimeFigureOut">
              <a:rPr lang="en-US" smtClean="0"/>
              <a:t>8/27/2023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2682881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2345051-2045-45DA-935E-2E3CA1A69ADC}" type="datetimeFigureOut">
              <a:rPr lang="en-US" smtClean="0"/>
              <a:t>8/27/2023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259883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pl-PL"/>
              <a:t>Kliknij, aby edytować styl</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2345051-2045-45DA-935E-2E3CA1A69ADC}" type="datetimeFigureOut">
              <a:rPr lang="en-US" smtClean="0"/>
              <a:t>8/27/2023</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463859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pl-PL"/>
              <a:t>Kliknij, aby edytować styl</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72345051-2045-45DA-935E-2E3CA1A69ADC}" type="datetimeFigureOut">
              <a:rPr lang="en-US" smtClean="0"/>
              <a:t>8/27/2023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1148433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pl-PL"/>
              <a:t>Kliknij, aby edytować styl</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2345051-2045-45DA-935E-2E3CA1A69ADC}" type="datetimeFigureOut">
              <a:rPr lang="en-US" smtClean="0"/>
              <a:t>8/27/2023</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7CD31F4-64FA-4BA0-9498-67783267A8C8}"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6377602"/>
      </p:ext>
    </p:extLst>
  </p:cSld>
  <p:clrMap bg1="dk1" tx1="lt1" bg2="dk2" tx2="lt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jfif"/><Relationship Id="rId3" Type="http://schemas.openxmlformats.org/officeDocument/2006/relationships/diagramLayout" Target="../diagrams/layout1.xml"/><Relationship Id="rId7" Type="http://schemas.openxmlformats.org/officeDocument/2006/relationships/image" Target="../media/image3.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fif"/><Relationship Id="rId2" Type="http://schemas.openxmlformats.org/officeDocument/2006/relationships/image" Target="../media/image8.jf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BE3C848-633E-DCFE-4DAF-CB600469FE84}"/>
              </a:ext>
            </a:extLst>
          </p:cNvPr>
          <p:cNvPicPr>
            <a:picLocks noChangeAspect="1"/>
          </p:cNvPicPr>
          <p:nvPr/>
        </p:nvPicPr>
        <p:blipFill rotWithShape="1">
          <a:blip r:embed="rId2">
            <a:duotone>
              <a:schemeClr val="bg2">
                <a:shade val="45000"/>
                <a:satMod val="135000"/>
              </a:schemeClr>
              <a:prstClr val="white"/>
            </a:duotone>
            <a:alphaModFix amt="35000"/>
          </a:blip>
          <a:srcRect t="20407" b="23343"/>
          <a:stretch/>
        </p:blipFill>
        <p:spPr>
          <a:xfrm>
            <a:off x="20" y="10"/>
            <a:ext cx="12191980" cy="6857990"/>
          </a:xfrm>
          <a:prstGeom prst="rect">
            <a:avLst/>
          </a:prstGeom>
        </p:spPr>
      </p:pic>
      <p:sp>
        <p:nvSpPr>
          <p:cNvPr id="2" name="Tytuł 1">
            <a:extLst>
              <a:ext uri="{FF2B5EF4-FFF2-40B4-BE49-F238E27FC236}">
                <a16:creationId xmlns:a16="http://schemas.microsoft.com/office/drawing/2014/main" id="{228D364C-1095-8F85-8EB6-53972AE974D6}"/>
              </a:ext>
            </a:extLst>
          </p:cNvPr>
          <p:cNvSpPr>
            <a:spLocks noGrp="1"/>
          </p:cNvSpPr>
          <p:nvPr>
            <p:ph type="ctrTitle"/>
          </p:nvPr>
        </p:nvSpPr>
        <p:spPr>
          <a:xfrm>
            <a:off x="1097280" y="758952"/>
            <a:ext cx="10058400" cy="3566160"/>
          </a:xfrm>
        </p:spPr>
        <p:txBody>
          <a:bodyPr>
            <a:normAutofit/>
          </a:bodyPr>
          <a:lstStyle/>
          <a:p>
            <a:br>
              <a:rPr lang="pl-PL" sz="6200"/>
            </a:br>
            <a:br>
              <a:rPr lang="pl-PL" sz="6200"/>
            </a:br>
            <a:r>
              <a:rPr lang="pl-PL" sz="6200"/>
              <a:t>Rola bobrów w retencji wody </a:t>
            </a:r>
          </a:p>
        </p:txBody>
      </p:sp>
      <p:sp>
        <p:nvSpPr>
          <p:cNvPr id="3" name="Podtytuł 2">
            <a:extLst>
              <a:ext uri="{FF2B5EF4-FFF2-40B4-BE49-F238E27FC236}">
                <a16:creationId xmlns:a16="http://schemas.microsoft.com/office/drawing/2014/main" id="{9F272140-E898-F91B-F555-D23A69CD0A36}"/>
              </a:ext>
            </a:extLst>
          </p:cNvPr>
          <p:cNvSpPr>
            <a:spLocks noGrp="1"/>
          </p:cNvSpPr>
          <p:nvPr>
            <p:ph type="subTitle" idx="1"/>
          </p:nvPr>
        </p:nvSpPr>
        <p:spPr>
          <a:xfrm>
            <a:off x="1100051" y="4455621"/>
            <a:ext cx="10058400" cy="1143000"/>
          </a:xfrm>
        </p:spPr>
        <p:txBody>
          <a:bodyPr>
            <a:normAutofit/>
          </a:bodyPr>
          <a:lstStyle/>
          <a:p>
            <a:r>
              <a:rPr lang="pl-PL">
                <a:solidFill>
                  <a:schemeClr val="tx1">
                    <a:lumMod val="85000"/>
                    <a:lumOff val="15000"/>
                  </a:schemeClr>
                </a:solidFill>
              </a:rPr>
              <a:t>Natalia Lewandowska</a:t>
            </a:r>
          </a:p>
        </p:txBody>
      </p:sp>
      <p:cxnSp>
        <p:nvCxnSpPr>
          <p:cNvPr id="9" name="Straight Connector 8">
            <a:extLst>
              <a:ext uri="{FF2B5EF4-FFF2-40B4-BE49-F238E27FC236}">
                <a16:creationId xmlns:a16="http://schemas.microsoft.com/office/drawing/2014/main" id="{2BBCBFC4-FC73-44C9-88B6-E106B9F67E5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B9B9C9DA-3E76-4D56-A721-26CC77D43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13" name="Rectangle 12">
            <a:extLst>
              <a:ext uri="{FF2B5EF4-FFF2-40B4-BE49-F238E27FC236}">
                <a16:creationId xmlns:a16="http://schemas.microsoft.com/office/drawing/2014/main" id="{AE14347A-ECD8-4FEB-AF4A-2723284E9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Tree>
    <p:extLst>
      <p:ext uri="{BB962C8B-B14F-4D97-AF65-F5344CB8AC3E}">
        <p14:creationId xmlns:p14="http://schemas.microsoft.com/office/powerpoint/2010/main" val="578503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Zarys fali w wodzie">
            <a:extLst>
              <a:ext uri="{FF2B5EF4-FFF2-40B4-BE49-F238E27FC236}">
                <a16:creationId xmlns:a16="http://schemas.microsoft.com/office/drawing/2014/main" id="{3C762324-EA08-CF9E-B12A-872ED823EA2A}"/>
              </a:ext>
            </a:extLst>
          </p:cNvPr>
          <p:cNvPicPr>
            <a:picLocks noChangeAspect="1"/>
          </p:cNvPicPr>
          <p:nvPr/>
        </p:nvPicPr>
        <p:blipFill rotWithShape="1">
          <a:blip r:embed="rId2"/>
          <a:srcRect l="25163" r="31104" b="2"/>
          <a:stretch/>
        </p:blipFill>
        <p:spPr>
          <a:xfrm>
            <a:off x="20" y="10"/>
            <a:ext cx="4578952" cy="6857990"/>
          </a:xfrm>
          <a:prstGeom prst="rect">
            <a:avLst/>
          </a:prstGeom>
        </p:spPr>
      </p:pic>
      <p:sp>
        <p:nvSpPr>
          <p:cNvPr id="9" name="Rectangle 8">
            <a:extLst>
              <a:ext uri="{FF2B5EF4-FFF2-40B4-BE49-F238E27FC236}">
                <a16:creationId xmlns:a16="http://schemas.microsoft.com/office/drawing/2014/main" id="{DA5E7296-7D1C-41C4-B6F4-D94F20DD19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9733" y="0"/>
            <a:ext cx="7552267"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2" name="Tytuł 1">
            <a:extLst>
              <a:ext uri="{FF2B5EF4-FFF2-40B4-BE49-F238E27FC236}">
                <a16:creationId xmlns:a16="http://schemas.microsoft.com/office/drawing/2014/main" id="{1A025187-81E8-C399-E57D-90951B63463B}"/>
              </a:ext>
            </a:extLst>
          </p:cNvPr>
          <p:cNvSpPr>
            <a:spLocks noGrp="1"/>
          </p:cNvSpPr>
          <p:nvPr>
            <p:ph type="title"/>
          </p:nvPr>
        </p:nvSpPr>
        <p:spPr>
          <a:xfrm>
            <a:off x="5124206" y="516835"/>
            <a:ext cx="6339840" cy="1666501"/>
          </a:xfrm>
        </p:spPr>
        <p:txBody>
          <a:bodyPr>
            <a:normAutofit/>
          </a:bodyPr>
          <a:lstStyle/>
          <a:p>
            <a:r>
              <a:rPr lang="pl-PL" sz="4000" dirty="0">
                <a:solidFill>
                  <a:srgbClr val="FFFFFF"/>
                </a:solidFill>
              </a:rPr>
              <a:t>co to jest retencja wody?</a:t>
            </a:r>
          </a:p>
        </p:txBody>
      </p:sp>
      <p:sp>
        <p:nvSpPr>
          <p:cNvPr id="11" name="Rectangle 10">
            <a:extLst>
              <a:ext uri="{FF2B5EF4-FFF2-40B4-BE49-F238E27FC236}">
                <a16:creationId xmlns:a16="http://schemas.microsoft.com/office/drawing/2014/main" id="{200CA129-AD3A-4BA6-8EB7-03AD3D5E64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8972"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3" name="Symbol zastępczy zawartości 2">
            <a:extLst>
              <a:ext uri="{FF2B5EF4-FFF2-40B4-BE49-F238E27FC236}">
                <a16:creationId xmlns:a16="http://schemas.microsoft.com/office/drawing/2014/main" id="{F4199594-B8EB-2CFC-553D-357847379A63}"/>
              </a:ext>
            </a:extLst>
          </p:cNvPr>
          <p:cNvSpPr>
            <a:spLocks noGrp="1"/>
          </p:cNvSpPr>
          <p:nvPr>
            <p:ph idx="1"/>
          </p:nvPr>
        </p:nvSpPr>
        <p:spPr>
          <a:xfrm>
            <a:off x="5124206" y="2236304"/>
            <a:ext cx="6339840" cy="3652667"/>
          </a:xfrm>
        </p:spPr>
        <p:txBody>
          <a:bodyPr>
            <a:normAutofit/>
          </a:bodyPr>
          <a:lstStyle/>
          <a:p>
            <a:r>
              <a:rPr lang="pl-PL" sz="1800" b="0" i="0" dirty="0">
                <a:solidFill>
                  <a:srgbClr val="FFFFFF"/>
                </a:solidFill>
                <a:effectLst/>
                <a:latin typeface="arial" panose="020B0604020202020204" pitchFamily="34" charset="0"/>
              </a:rPr>
              <a:t>Retencja wodna – zdolność do gromadzenia zasobów wodnych i przetrzymywania ich przez dłuższy czas w środowisku biotycznym i abiotycznym.</a:t>
            </a:r>
          </a:p>
          <a:p>
            <a:endParaRPr lang="pl-PL" sz="1800" dirty="0">
              <a:solidFill>
                <a:srgbClr val="FFFFFF"/>
              </a:solidFill>
              <a:latin typeface="arial" panose="020B0604020202020204" pitchFamily="34" charset="0"/>
            </a:endParaRPr>
          </a:p>
          <a:p>
            <a:r>
              <a:rPr lang="pl-PL" sz="1800" b="0" i="0" dirty="0">
                <a:solidFill>
                  <a:srgbClr val="FFFFFF"/>
                </a:solidFill>
                <a:effectLst/>
                <a:latin typeface="Open Sans" panose="020F0502020204030204" pitchFamily="34" charset="0"/>
              </a:rPr>
              <a:t>Retencja to zdolność do okresowego zatrzymywania wody. Dzięki temu zjawisku poprawie ulega bilans wodny. Zasoby wodne powiększają się, ponieważ szybki spływ powierzchniowy zastępowany jest przez powolny odpływ gruntowy. Jest to bardzo ważne ze względu na utrzymującą się od wielu lat suszę.</a:t>
            </a:r>
            <a:endParaRPr lang="pl-PL" sz="1800" dirty="0">
              <a:solidFill>
                <a:srgbClr val="FFFFFF"/>
              </a:solidFill>
            </a:endParaRPr>
          </a:p>
        </p:txBody>
      </p:sp>
    </p:spTree>
    <p:extLst>
      <p:ext uri="{BB962C8B-B14F-4D97-AF65-F5344CB8AC3E}">
        <p14:creationId xmlns:p14="http://schemas.microsoft.com/office/powerpoint/2010/main" val="304477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0A86FBD-E3D7-A203-C85A-60BA4DF0184D}"/>
              </a:ext>
            </a:extLst>
          </p:cNvPr>
          <p:cNvSpPr>
            <a:spLocks noGrp="1"/>
          </p:cNvSpPr>
          <p:nvPr>
            <p:ph type="title"/>
          </p:nvPr>
        </p:nvSpPr>
        <p:spPr>
          <a:xfrm>
            <a:off x="1097280" y="805077"/>
            <a:ext cx="10058400" cy="702303"/>
          </a:xfrm>
        </p:spPr>
        <p:txBody>
          <a:bodyPr>
            <a:normAutofit fontScale="90000"/>
          </a:bodyPr>
          <a:lstStyle/>
          <a:p>
            <a:pPr algn="ctr"/>
            <a:r>
              <a:rPr lang="pl-PL" dirty="0">
                <a:solidFill>
                  <a:schemeClr val="accent2">
                    <a:lumMod val="50000"/>
                  </a:schemeClr>
                </a:solidFill>
              </a:rPr>
              <a:t>Bóbr europejski</a:t>
            </a:r>
          </a:p>
        </p:txBody>
      </p:sp>
      <p:graphicFrame>
        <p:nvGraphicFramePr>
          <p:cNvPr id="9" name="Symbol zastępczy zawartości 2">
            <a:extLst>
              <a:ext uri="{FF2B5EF4-FFF2-40B4-BE49-F238E27FC236}">
                <a16:creationId xmlns:a16="http://schemas.microsoft.com/office/drawing/2014/main" id="{A11BD43A-41B2-C7AF-A84C-BC09A6629104}"/>
              </a:ext>
            </a:extLst>
          </p:cNvPr>
          <p:cNvGraphicFramePr>
            <a:graphicFrameLocks noGrp="1"/>
          </p:cNvGraphicFramePr>
          <p:nvPr>
            <p:ph idx="1"/>
            <p:extLst>
              <p:ext uri="{D42A27DB-BD31-4B8C-83A1-F6EECF244321}">
                <p14:modId xmlns:p14="http://schemas.microsoft.com/office/powerpoint/2010/main" val="3714891098"/>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Obraz 4" descr="Obraz zawierający ssak, na wolnym powietrzu, woda, dzika przyroda&#10;&#10;Opis wygenerowany automatycznie">
            <a:extLst>
              <a:ext uri="{FF2B5EF4-FFF2-40B4-BE49-F238E27FC236}">
                <a16:creationId xmlns:a16="http://schemas.microsoft.com/office/drawing/2014/main" id="{C7397423-7608-5ADF-BCAF-F79505A30BA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73812" y="1845734"/>
            <a:ext cx="3119331" cy="2080569"/>
          </a:xfrm>
          <a:prstGeom prst="rect">
            <a:avLst/>
          </a:prstGeom>
          <a:ln>
            <a:noFill/>
          </a:ln>
          <a:effectLst>
            <a:softEdge rad="112500"/>
          </a:effectLst>
        </p:spPr>
      </p:pic>
      <p:pic>
        <p:nvPicPr>
          <p:cNvPr id="7" name="Obraz 6" descr="Obraz zawierający ssak, ziemia, na wolnym powietrzu, Zwierze lądowe&#10;&#10;Opis wygenerowany automatycznie">
            <a:extLst>
              <a:ext uri="{FF2B5EF4-FFF2-40B4-BE49-F238E27FC236}">
                <a16:creationId xmlns:a16="http://schemas.microsoft.com/office/drawing/2014/main" id="{ED9A82D3-A4CD-CBB9-86E3-148CB137EDA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06613" y="4034677"/>
            <a:ext cx="2253727" cy="2253727"/>
          </a:xfrm>
          <a:prstGeom prst="rect">
            <a:avLst/>
          </a:prstGeom>
          <a:ln>
            <a:noFill/>
          </a:ln>
          <a:effectLst>
            <a:softEdge rad="112500"/>
          </a:effectLst>
        </p:spPr>
      </p:pic>
    </p:spTree>
    <p:extLst>
      <p:ext uri="{BB962C8B-B14F-4D97-AF65-F5344CB8AC3E}">
        <p14:creationId xmlns:p14="http://schemas.microsoft.com/office/powerpoint/2010/main" val="3434038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80">
                                          <p:stCondLst>
                                            <p:cond delay="0"/>
                                          </p:stCondLst>
                                        </p:cTn>
                                        <p:tgtEl>
                                          <p:spTgt spid="9"/>
                                        </p:tgtEl>
                                      </p:cBhvr>
                                    </p:animEffect>
                                    <p:anim calcmode="lin" valueType="num">
                                      <p:cBhvr>
                                        <p:cTn id="1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9" dur="26">
                                          <p:stCondLst>
                                            <p:cond delay="650"/>
                                          </p:stCondLst>
                                        </p:cTn>
                                        <p:tgtEl>
                                          <p:spTgt spid="9"/>
                                        </p:tgtEl>
                                      </p:cBhvr>
                                      <p:to x="100000" y="60000"/>
                                    </p:animScale>
                                    <p:animScale>
                                      <p:cBhvr>
                                        <p:cTn id="20" dur="166" decel="50000">
                                          <p:stCondLst>
                                            <p:cond delay="676"/>
                                          </p:stCondLst>
                                        </p:cTn>
                                        <p:tgtEl>
                                          <p:spTgt spid="9"/>
                                        </p:tgtEl>
                                      </p:cBhvr>
                                      <p:to x="100000" y="100000"/>
                                    </p:animScale>
                                    <p:animScale>
                                      <p:cBhvr>
                                        <p:cTn id="21" dur="26">
                                          <p:stCondLst>
                                            <p:cond delay="1312"/>
                                          </p:stCondLst>
                                        </p:cTn>
                                        <p:tgtEl>
                                          <p:spTgt spid="9"/>
                                        </p:tgtEl>
                                      </p:cBhvr>
                                      <p:to x="100000" y="80000"/>
                                    </p:animScale>
                                    <p:animScale>
                                      <p:cBhvr>
                                        <p:cTn id="22" dur="166" decel="50000">
                                          <p:stCondLst>
                                            <p:cond delay="1338"/>
                                          </p:stCondLst>
                                        </p:cTn>
                                        <p:tgtEl>
                                          <p:spTgt spid="9"/>
                                        </p:tgtEl>
                                      </p:cBhvr>
                                      <p:to x="100000" y="100000"/>
                                    </p:animScale>
                                    <p:animScale>
                                      <p:cBhvr>
                                        <p:cTn id="23" dur="26">
                                          <p:stCondLst>
                                            <p:cond delay="1642"/>
                                          </p:stCondLst>
                                        </p:cTn>
                                        <p:tgtEl>
                                          <p:spTgt spid="9"/>
                                        </p:tgtEl>
                                      </p:cBhvr>
                                      <p:to x="100000" y="90000"/>
                                    </p:animScale>
                                    <p:animScale>
                                      <p:cBhvr>
                                        <p:cTn id="24" dur="166" decel="50000">
                                          <p:stCondLst>
                                            <p:cond delay="1668"/>
                                          </p:stCondLst>
                                        </p:cTn>
                                        <p:tgtEl>
                                          <p:spTgt spid="9"/>
                                        </p:tgtEl>
                                      </p:cBhvr>
                                      <p:to x="100000" y="100000"/>
                                    </p:animScale>
                                    <p:animScale>
                                      <p:cBhvr>
                                        <p:cTn id="25" dur="26">
                                          <p:stCondLst>
                                            <p:cond delay="1808"/>
                                          </p:stCondLst>
                                        </p:cTn>
                                        <p:tgtEl>
                                          <p:spTgt spid="9"/>
                                        </p:tgtEl>
                                      </p:cBhvr>
                                      <p:to x="100000" y="95000"/>
                                    </p:animScale>
                                    <p:animScale>
                                      <p:cBhvr>
                                        <p:cTn id="26"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9"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6">
            <a:extLst>
              <a:ext uri="{FF2B5EF4-FFF2-40B4-BE49-F238E27FC236}">
                <a16:creationId xmlns:a16="http://schemas.microsoft.com/office/drawing/2014/main" id="{11A978AA-7672-42C4-B5ED-55539D564D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8">
            <a:extLst>
              <a:ext uri="{FF2B5EF4-FFF2-40B4-BE49-F238E27FC236}">
                <a16:creationId xmlns:a16="http://schemas.microsoft.com/office/drawing/2014/main" id="{7B938393-3C03-4A4C-9BEF-927DC23665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bg2">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5" name="Rectangle 20">
            <a:extLst>
              <a:ext uri="{FF2B5EF4-FFF2-40B4-BE49-F238E27FC236}">
                <a16:creationId xmlns:a16="http://schemas.microsoft.com/office/drawing/2014/main" id="{A092A857-B226-45FB-955B-CBB2C1B53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3215640" cy="6858000"/>
          </a:xfrm>
          <a:prstGeom prst="rect">
            <a:avLst/>
          </a:prstGeom>
          <a:solidFill>
            <a:schemeClr val="bg2">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8A9F1524-C7B6-783F-AD16-9B46E89A695A}"/>
              </a:ext>
            </a:extLst>
          </p:cNvPr>
          <p:cNvSpPr>
            <a:spLocks noGrp="1"/>
          </p:cNvSpPr>
          <p:nvPr>
            <p:ph type="title"/>
          </p:nvPr>
        </p:nvSpPr>
        <p:spPr>
          <a:xfrm>
            <a:off x="1776173" y="1608667"/>
            <a:ext cx="2556390" cy="4491015"/>
          </a:xfrm>
        </p:spPr>
        <p:style>
          <a:lnRef idx="0">
            <a:scrgbClr r="0" g="0" b="0"/>
          </a:lnRef>
          <a:fillRef idx="0">
            <a:scrgbClr r="0" g="0" b="0"/>
          </a:fillRef>
          <a:effectRef idx="0">
            <a:scrgbClr r="0" g="0" b="0"/>
          </a:effectRef>
          <a:fontRef idx="minor">
            <a:schemeClr val="lt1"/>
          </a:fontRef>
        </p:style>
        <p:txBody>
          <a:bodyPr anchor="t">
            <a:normAutofit/>
          </a:bodyPr>
          <a:lstStyle/>
          <a:p>
            <a:pPr algn="r"/>
            <a:r>
              <a:rPr lang="pl-PL" sz="3200" dirty="0">
                <a:solidFill>
                  <a:srgbClr val="FFFFFF"/>
                </a:solidFill>
                <a:latin typeface="Candara" panose="020E0502030303020204" pitchFamily="34" charset="0"/>
              </a:rPr>
              <a:t>Czym się żywią bobry</a:t>
            </a:r>
          </a:p>
        </p:txBody>
      </p:sp>
      <p:sp>
        <p:nvSpPr>
          <p:cNvPr id="3" name="Symbol zastępczy zawartości 2">
            <a:extLst>
              <a:ext uri="{FF2B5EF4-FFF2-40B4-BE49-F238E27FC236}">
                <a16:creationId xmlns:a16="http://schemas.microsoft.com/office/drawing/2014/main" id="{E6E83034-047B-07C9-9651-65D4D22049A5}"/>
              </a:ext>
            </a:extLst>
          </p:cNvPr>
          <p:cNvSpPr>
            <a:spLocks noGrp="1"/>
          </p:cNvSpPr>
          <p:nvPr>
            <p:ph idx="1"/>
          </p:nvPr>
        </p:nvSpPr>
        <p:spPr>
          <a:xfrm>
            <a:off x="4976029" y="1608667"/>
            <a:ext cx="6291241" cy="4491015"/>
          </a:xfrm>
        </p:spPr>
        <p:txBody>
          <a:bodyPr>
            <a:normAutofit/>
          </a:bodyPr>
          <a:lstStyle/>
          <a:p>
            <a:r>
              <a:rPr lang="pl-PL" dirty="0">
                <a:solidFill>
                  <a:srgbClr val="FFFFFF"/>
                </a:solidFill>
                <a:latin typeface="Abadi" panose="020F0502020204030204" pitchFamily="34" charset="0"/>
              </a:rPr>
              <a:t>Bobry są zwierzętami roślinożernymi. Poza liśćmi, gałęziami i korą drzew liściastych, zjadają korzenie, kłącza i liście roślin wodnych i lądowych,  </a:t>
            </a:r>
          </a:p>
          <a:p>
            <a:r>
              <a:rPr lang="pl-PL" dirty="0">
                <a:solidFill>
                  <a:srgbClr val="FFFFFF"/>
                </a:solidFill>
                <a:latin typeface="Abadi" panose="020F0502020204030204" pitchFamily="34" charset="0"/>
              </a:rPr>
              <a:t> Wiosną i latem bobry żywią się prawie wyłącznie roślinnością zielną, natomiast jesienią i zimą w ich diecie przeważa kora, miazga, pędy oraz liście drzew i krzewów, uzupełniane kłączami i korzeniami roślin wodnych, np. </a:t>
            </a:r>
            <a:r>
              <a:rPr lang="pl-PL" dirty="0" err="1">
                <a:solidFill>
                  <a:srgbClr val="FFFFFF"/>
                </a:solidFill>
                <a:latin typeface="Abadi" panose="020F0502020204030204" pitchFamily="34" charset="0"/>
              </a:rPr>
              <a:t>grzybieni</a:t>
            </a:r>
            <a:r>
              <a:rPr lang="pl-PL" dirty="0">
                <a:solidFill>
                  <a:srgbClr val="FFFFFF"/>
                </a:solidFill>
                <a:latin typeface="Abadi" panose="020F0502020204030204" pitchFamily="34" charset="0"/>
              </a:rPr>
              <a:t> białych i grążela żółtego.</a:t>
            </a:r>
          </a:p>
          <a:p>
            <a:endParaRPr lang="pl-PL" dirty="0">
              <a:solidFill>
                <a:srgbClr val="FFFFFF"/>
              </a:solidFill>
              <a:latin typeface="Abadi" panose="020F0502020204030204" pitchFamily="34" charset="0"/>
            </a:endParaRPr>
          </a:p>
          <a:p>
            <a:r>
              <a:rPr lang="pl-PL" dirty="0">
                <a:solidFill>
                  <a:srgbClr val="FFFFFF"/>
                </a:solidFill>
                <a:latin typeface="Abadi" panose="020F0502020204030204" pitchFamily="34" charset="0"/>
              </a:rPr>
              <a:t>Dorosły bóbr zjada dziennie około 1,5 kg świeżej masy pokarmu roślinnego i ponad pół kilograma kory drzew.</a:t>
            </a:r>
          </a:p>
        </p:txBody>
      </p:sp>
      <p:pic>
        <p:nvPicPr>
          <p:cNvPr id="7" name="Obraz 6" descr="Obraz zawierający ssak, na wolnym powietrzu, woda, wydra&#10;&#10;Opis wygenerowany automatycznie">
            <a:extLst>
              <a:ext uri="{FF2B5EF4-FFF2-40B4-BE49-F238E27FC236}">
                <a16:creationId xmlns:a16="http://schemas.microsoft.com/office/drawing/2014/main" id="{1AC4109E-E322-657C-81E9-B6BF921026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873" y="3048160"/>
            <a:ext cx="4193192" cy="2792666"/>
          </a:xfrm>
          <a:prstGeom prst="rect">
            <a:avLst/>
          </a:prstGeom>
        </p:spPr>
      </p:pic>
    </p:spTree>
    <p:extLst>
      <p:ext uri="{BB962C8B-B14F-4D97-AF65-F5344CB8AC3E}">
        <p14:creationId xmlns:p14="http://schemas.microsoft.com/office/powerpoint/2010/main" val="158517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554BF8D-77D2-7262-5E7D-CBB164F4BF15}"/>
              </a:ext>
            </a:extLst>
          </p:cNvPr>
          <p:cNvSpPr>
            <a:spLocks noGrp="1"/>
          </p:cNvSpPr>
          <p:nvPr>
            <p:ph type="title"/>
          </p:nvPr>
        </p:nvSpPr>
        <p:spPr>
          <a:xfrm>
            <a:off x="1097280" y="286603"/>
            <a:ext cx="5602100" cy="1450757"/>
          </a:xfrm>
        </p:spPr>
        <p:txBody>
          <a:bodyPr/>
          <a:lstStyle/>
          <a:p>
            <a:r>
              <a:rPr lang="pl-PL" dirty="0">
                <a:solidFill>
                  <a:schemeClr val="accent2">
                    <a:lumMod val="50000"/>
                  </a:schemeClr>
                </a:solidFill>
              </a:rPr>
              <a:t>Gdzie mieszkają bobry</a:t>
            </a:r>
          </a:p>
        </p:txBody>
      </p:sp>
      <p:pic>
        <p:nvPicPr>
          <p:cNvPr id="9" name="Symbol zastępczy obrazu 8" descr="Obraz zawierający na wolnym powietrzu, niebo, trawa, woda&#10;&#10;Opis wygenerowany automatycznie">
            <a:extLst>
              <a:ext uri="{FF2B5EF4-FFF2-40B4-BE49-F238E27FC236}">
                <a16:creationId xmlns:a16="http://schemas.microsoft.com/office/drawing/2014/main" id="{5387E121-F6D3-E836-E328-EE5AB66FF4A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36702" y="245633"/>
            <a:ext cx="4516015" cy="3391272"/>
          </a:xfrm>
        </p:spPr>
      </p:pic>
      <p:sp>
        <p:nvSpPr>
          <p:cNvPr id="3" name="Symbol zastępczy zawartości 2">
            <a:extLst>
              <a:ext uri="{FF2B5EF4-FFF2-40B4-BE49-F238E27FC236}">
                <a16:creationId xmlns:a16="http://schemas.microsoft.com/office/drawing/2014/main" id="{F32401B5-7709-6342-7F9C-C3EA6623DCF9}"/>
              </a:ext>
            </a:extLst>
          </p:cNvPr>
          <p:cNvSpPr>
            <a:spLocks noGrp="1"/>
          </p:cNvSpPr>
          <p:nvPr>
            <p:ph type="body" sz="half" idx="4294967295"/>
          </p:nvPr>
        </p:nvSpPr>
        <p:spPr>
          <a:xfrm>
            <a:off x="437438" y="4089559"/>
            <a:ext cx="10112375" cy="2062163"/>
          </a:xfrm>
        </p:spPr>
        <p:txBody>
          <a:bodyPr>
            <a:normAutofit/>
          </a:bodyPr>
          <a:lstStyle/>
          <a:p>
            <a:r>
              <a:rPr lang="pl-PL" dirty="0"/>
              <a:t> </a:t>
            </a:r>
            <a:r>
              <a:rPr lang="pl-PL" sz="2000" dirty="0"/>
              <a:t>Żeremie - siedlisko bobra, konstruowane z gałęzi, trawy, łodyg trzcin, liści, części drzew i innych naturalnych surowców, łączone za pomocą błota. Żeremie przybiera kształt stożka, którego wierzchołek wystaje ponad taflę wody. Czasami warstwa nadwodna przypomina też zaokrągloną kopułę. Od góry żeremie jest obłożone gałęziami, a zimą, w minusowej temperaturze, można dostrzec unoszącą się nad nim parę wodną – znak bytności mieszkańców. Bobry budują żeremia na terenach podmokłych i zabagnionych, czasami w obrębie stromego brzegu rzeki, częściej jednak na płytkich ciekach.</a:t>
            </a:r>
          </a:p>
          <a:p>
            <a:endParaRPr lang="pl-PL" dirty="0"/>
          </a:p>
        </p:txBody>
      </p:sp>
      <p:pic>
        <p:nvPicPr>
          <p:cNvPr id="11" name="Obraz 10" descr="Obraz zawierający szkic, rysowanie, sztuka, ilustracja">
            <a:extLst>
              <a:ext uri="{FF2B5EF4-FFF2-40B4-BE49-F238E27FC236}">
                <a16:creationId xmlns:a16="http://schemas.microsoft.com/office/drawing/2014/main" id="{DB416A53-A322-1F50-E760-02E4D03BDF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5050" y="2103380"/>
            <a:ext cx="3838575" cy="1533525"/>
          </a:xfrm>
          <a:prstGeom prst="rect">
            <a:avLst/>
          </a:prstGeom>
        </p:spPr>
      </p:pic>
    </p:spTree>
    <p:extLst>
      <p:ext uri="{BB962C8B-B14F-4D97-AF65-F5344CB8AC3E}">
        <p14:creationId xmlns:p14="http://schemas.microsoft.com/office/powerpoint/2010/main" val="19009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DBF7BB28-1E0B-41E9-9AB0-35FA98FA2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CCCEC71-332D-42B5-9AC0-6C4C4C285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2" name="Tytuł 1">
            <a:extLst>
              <a:ext uri="{FF2B5EF4-FFF2-40B4-BE49-F238E27FC236}">
                <a16:creationId xmlns:a16="http://schemas.microsoft.com/office/drawing/2014/main" id="{424D3D4E-5B59-DFA0-C7C3-875ADF7EDBAD}"/>
              </a:ext>
            </a:extLst>
          </p:cNvPr>
          <p:cNvSpPr>
            <a:spLocks noGrp="1"/>
          </p:cNvSpPr>
          <p:nvPr>
            <p:ph type="title"/>
          </p:nvPr>
        </p:nvSpPr>
        <p:spPr>
          <a:xfrm>
            <a:off x="1097280" y="516836"/>
            <a:ext cx="5977937" cy="750440"/>
          </a:xfrm>
        </p:spPr>
        <p:txBody>
          <a:bodyPr vert="horz" lIns="91440" tIns="45720" rIns="91440" bIns="45720" rtlCol="0" anchor="b">
            <a:normAutofit/>
          </a:bodyPr>
          <a:lstStyle/>
          <a:p>
            <a:r>
              <a:rPr lang="pl-PL" sz="4000" dirty="0">
                <a:solidFill>
                  <a:schemeClr val="accent2">
                    <a:lumMod val="50000"/>
                  </a:schemeClr>
                </a:solidFill>
              </a:rPr>
              <a:t>T</a:t>
            </a:r>
            <a:r>
              <a:rPr lang="en-US" sz="4000" dirty="0" err="1">
                <a:solidFill>
                  <a:schemeClr val="accent2">
                    <a:lumMod val="50000"/>
                  </a:schemeClr>
                </a:solidFill>
              </a:rPr>
              <a:t>amy</a:t>
            </a:r>
            <a:r>
              <a:rPr lang="en-US" sz="4000" dirty="0">
                <a:solidFill>
                  <a:schemeClr val="accent2">
                    <a:lumMod val="50000"/>
                  </a:schemeClr>
                </a:solidFill>
              </a:rPr>
              <a:t> </a:t>
            </a:r>
            <a:r>
              <a:rPr lang="en-US" sz="4000" dirty="0" err="1">
                <a:solidFill>
                  <a:schemeClr val="accent2">
                    <a:lumMod val="50000"/>
                  </a:schemeClr>
                </a:solidFill>
              </a:rPr>
              <a:t>bobrowe</a:t>
            </a:r>
            <a:endParaRPr lang="en-US" sz="4000" dirty="0">
              <a:solidFill>
                <a:schemeClr val="accent2">
                  <a:lumMod val="50000"/>
                </a:schemeClr>
              </a:solidFill>
            </a:endParaRPr>
          </a:p>
        </p:txBody>
      </p:sp>
      <p:sp>
        <p:nvSpPr>
          <p:cNvPr id="4" name="pole tekstowe 3">
            <a:extLst>
              <a:ext uri="{FF2B5EF4-FFF2-40B4-BE49-F238E27FC236}">
                <a16:creationId xmlns:a16="http://schemas.microsoft.com/office/drawing/2014/main" id="{8AAC42AF-7262-4EAF-BF19-F1B4D4922ED6}"/>
              </a:ext>
            </a:extLst>
          </p:cNvPr>
          <p:cNvSpPr txBox="1"/>
          <p:nvPr/>
        </p:nvSpPr>
        <p:spPr>
          <a:xfrm>
            <a:off x="1097279" y="1436914"/>
            <a:ext cx="5977938" cy="4452057"/>
          </a:xfrm>
          <a:prstGeom prst="rect">
            <a:avLst/>
          </a:prstGeom>
        </p:spPr>
        <p:txBody>
          <a:bodyPr vert="horz" lIns="0" tIns="45720" rIns="0" bIns="45720" rtlCol="0">
            <a:normAutofit/>
          </a:bodyPr>
          <a:lstStyle/>
          <a:p>
            <a:pPr defTabSz="914400">
              <a:lnSpc>
                <a:spcPct val="90000"/>
              </a:lnSpc>
              <a:spcAft>
                <a:spcPts val="600"/>
              </a:spcAft>
              <a:buClr>
                <a:schemeClr val="accent1"/>
              </a:buClr>
              <a:buFont typeface="Calibri" panose="020F0502020204030204" pitchFamily="34" charset="0"/>
            </a:pPr>
            <a:r>
              <a:rPr lang="en-US" dirty="0">
                <a:solidFill>
                  <a:srgbClr val="FFFFFF"/>
                </a:solidFill>
              </a:rPr>
              <a:t>Tamy </a:t>
            </a:r>
            <a:r>
              <a:rPr lang="en-US" dirty="0" err="1">
                <a:solidFill>
                  <a:srgbClr val="FFFFFF"/>
                </a:solidFill>
              </a:rPr>
              <a:t>bobrowe</a:t>
            </a:r>
            <a:r>
              <a:rPr lang="en-US" dirty="0">
                <a:solidFill>
                  <a:srgbClr val="FFFFFF"/>
                </a:solidFill>
              </a:rPr>
              <a:t> </a:t>
            </a:r>
            <a:r>
              <a:rPr lang="en-US" dirty="0" err="1">
                <a:solidFill>
                  <a:srgbClr val="FFFFFF"/>
                </a:solidFill>
              </a:rPr>
              <a:t>zbudowane</a:t>
            </a:r>
            <a:r>
              <a:rPr lang="en-US" dirty="0">
                <a:solidFill>
                  <a:srgbClr val="FFFFFF"/>
                </a:solidFill>
              </a:rPr>
              <a:t> </a:t>
            </a:r>
            <a:r>
              <a:rPr lang="en-US" dirty="0" err="1">
                <a:solidFill>
                  <a:srgbClr val="FFFFFF"/>
                </a:solidFill>
              </a:rPr>
              <a:t>są</a:t>
            </a:r>
            <a:r>
              <a:rPr lang="en-US" dirty="0">
                <a:solidFill>
                  <a:srgbClr val="FFFFFF"/>
                </a:solidFill>
              </a:rPr>
              <a:t> z </a:t>
            </a:r>
            <a:r>
              <a:rPr lang="en-US" dirty="0" err="1">
                <a:solidFill>
                  <a:srgbClr val="FFFFFF"/>
                </a:solidFill>
              </a:rPr>
              <a:t>podobnych</a:t>
            </a:r>
            <a:r>
              <a:rPr lang="en-US" dirty="0">
                <a:solidFill>
                  <a:srgbClr val="FFFFFF"/>
                </a:solidFill>
              </a:rPr>
              <a:t> </a:t>
            </a:r>
            <a:r>
              <a:rPr lang="en-US" dirty="0" err="1">
                <a:solidFill>
                  <a:srgbClr val="FFFFFF"/>
                </a:solidFill>
              </a:rPr>
              <a:t>materiałów</a:t>
            </a:r>
            <a:r>
              <a:rPr lang="en-US" dirty="0">
                <a:solidFill>
                  <a:srgbClr val="FFFFFF"/>
                </a:solidFill>
              </a:rPr>
              <a:t> co </a:t>
            </a:r>
            <a:r>
              <a:rPr lang="en-US" dirty="0" err="1">
                <a:solidFill>
                  <a:srgbClr val="FFFFFF"/>
                </a:solidFill>
              </a:rPr>
              <a:t>żeremia</a:t>
            </a:r>
            <a:r>
              <a:rPr lang="en-US" dirty="0">
                <a:solidFill>
                  <a:srgbClr val="FFFFFF"/>
                </a:solidFill>
              </a:rPr>
              <a:t>, z </a:t>
            </a:r>
            <a:r>
              <a:rPr lang="en-US" dirty="0" err="1">
                <a:solidFill>
                  <a:srgbClr val="FFFFFF"/>
                </a:solidFill>
              </a:rPr>
              <a:t>lokalnie</a:t>
            </a:r>
            <a:r>
              <a:rPr lang="en-US" dirty="0">
                <a:solidFill>
                  <a:srgbClr val="FFFFFF"/>
                </a:solidFill>
              </a:rPr>
              <a:t> </a:t>
            </a:r>
            <a:r>
              <a:rPr lang="en-US" dirty="0" err="1">
                <a:solidFill>
                  <a:srgbClr val="FFFFFF"/>
                </a:solidFill>
              </a:rPr>
              <a:t>dostępnego</a:t>
            </a:r>
            <a:r>
              <a:rPr lang="en-US" dirty="0">
                <a:solidFill>
                  <a:srgbClr val="FFFFFF"/>
                </a:solidFill>
              </a:rPr>
              <a:t> </a:t>
            </a:r>
            <a:r>
              <a:rPr lang="en-US" dirty="0" err="1">
                <a:solidFill>
                  <a:srgbClr val="FFFFFF"/>
                </a:solidFill>
              </a:rPr>
              <a:t>materiału</a:t>
            </a:r>
            <a:r>
              <a:rPr lang="en-US" dirty="0">
                <a:solidFill>
                  <a:srgbClr val="FFFFFF"/>
                </a:solidFill>
              </a:rPr>
              <a:t>: </a:t>
            </a:r>
            <a:r>
              <a:rPr lang="en-US" dirty="0" err="1">
                <a:solidFill>
                  <a:srgbClr val="FFFFFF"/>
                </a:solidFill>
              </a:rPr>
              <a:t>gałęzi</a:t>
            </a:r>
            <a:r>
              <a:rPr lang="en-US" dirty="0">
                <a:solidFill>
                  <a:srgbClr val="FFFFFF"/>
                </a:solidFill>
              </a:rPr>
              <a:t>, </a:t>
            </a:r>
            <a:r>
              <a:rPr lang="en-US" dirty="0" err="1">
                <a:solidFill>
                  <a:srgbClr val="FFFFFF"/>
                </a:solidFill>
              </a:rPr>
              <a:t>mułu</a:t>
            </a:r>
            <a:r>
              <a:rPr lang="en-US" dirty="0">
                <a:solidFill>
                  <a:srgbClr val="FFFFFF"/>
                </a:solidFill>
              </a:rPr>
              <a:t>, </a:t>
            </a:r>
            <a:r>
              <a:rPr lang="en-US" dirty="0" err="1">
                <a:solidFill>
                  <a:srgbClr val="FFFFFF"/>
                </a:solidFill>
              </a:rPr>
              <a:t>darni</a:t>
            </a:r>
            <a:r>
              <a:rPr lang="en-US" dirty="0">
                <a:solidFill>
                  <a:srgbClr val="FFFFFF"/>
                </a:solidFill>
              </a:rPr>
              <a:t> </a:t>
            </a:r>
            <a:r>
              <a:rPr lang="en-US" dirty="0" err="1">
                <a:solidFill>
                  <a:srgbClr val="FFFFFF"/>
                </a:solidFill>
              </a:rPr>
              <a:t>lub</a:t>
            </a:r>
            <a:r>
              <a:rPr lang="en-US" dirty="0">
                <a:solidFill>
                  <a:srgbClr val="FFFFFF"/>
                </a:solidFill>
              </a:rPr>
              <a:t> w </a:t>
            </a:r>
            <a:r>
              <a:rPr lang="en-US" dirty="0" err="1">
                <a:solidFill>
                  <a:srgbClr val="FFFFFF"/>
                </a:solidFill>
              </a:rPr>
              <a:t>całości</a:t>
            </a:r>
            <a:r>
              <a:rPr lang="en-US" dirty="0">
                <a:solidFill>
                  <a:srgbClr val="FFFFFF"/>
                </a:solidFill>
              </a:rPr>
              <a:t> z </a:t>
            </a:r>
            <a:r>
              <a:rPr lang="en-US" dirty="0" err="1">
                <a:solidFill>
                  <a:srgbClr val="FFFFFF"/>
                </a:solidFill>
              </a:rPr>
              <a:t>kamieni</a:t>
            </a:r>
            <a:r>
              <a:rPr lang="en-US" dirty="0">
                <a:solidFill>
                  <a:srgbClr val="FFFFFF"/>
                </a:solidFill>
              </a:rPr>
              <a:t>.</a:t>
            </a:r>
          </a:p>
          <a:p>
            <a:pPr defTabSz="914400">
              <a:lnSpc>
                <a:spcPct val="90000"/>
              </a:lnSpc>
              <a:spcAft>
                <a:spcPts val="600"/>
              </a:spcAft>
              <a:buClr>
                <a:schemeClr val="accent1"/>
              </a:buClr>
              <a:buFont typeface="Calibri" panose="020F0502020204030204" pitchFamily="34" charset="0"/>
            </a:pPr>
            <a:r>
              <a:rPr lang="en-US" dirty="0">
                <a:solidFill>
                  <a:srgbClr val="FFFFFF"/>
                </a:solidFill>
              </a:rPr>
              <a:t>Tamy </a:t>
            </a:r>
            <a:r>
              <a:rPr lang="en-US" dirty="0" err="1">
                <a:solidFill>
                  <a:srgbClr val="FFFFFF"/>
                </a:solidFill>
              </a:rPr>
              <a:t>są</a:t>
            </a:r>
            <a:r>
              <a:rPr lang="en-US" dirty="0">
                <a:solidFill>
                  <a:srgbClr val="FFFFFF"/>
                </a:solidFill>
              </a:rPr>
              <a:t> </a:t>
            </a:r>
            <a:r>
              <a:rPr lang="en-US" dirty="0" err="1">
                <a:solidFill>
                  <a:srgbClr val="FFFFFF"/>
                </a:solidFill>
              </a:rPr>
              <a:t>bardzo</a:t>
            </a:r>
            <a:r>
              <a:rPr lang="en-US" dirty="0">
                <a:solidFill>
                  <a:srgbClr val="FFFFFF"/>
                </a:solidFill>
              </a:rPr>
              <a:t> </a:t>
            </a:r>
            <a:r>
              <a:rPr lang="en-US" dirty="0" err="1">
                <a:solidFill>
                  <a:srgbClr val="FFFFFF"/>
                </a:solidFill>
              </a:rPr>
              <a:t>szczelne</a:t>
            </a:r>
            <a:r>
              <a:rPr lang="en-US" dirty="0">
                <a:solidFill>
                  <a:srgbClr val="FFFFFF"/>
                </a:solidFill>
              </a:rPr>
              <a:t>, </a:t>
            </a:r>
            <a:r>
              <a:rPr lang="en-US" dirty="0" err="1">
                <a:solidFill>
                  <a:srgbClr val="FFFFFF"/>
                </a:solidFill>
              </a:rPr>
              <a:t>wszelkie</a:t>
            </a:r>
            <a:r>
              <a:rPr lang="en-US" dirty="0">
                <a:solidFill>
                  <a:srgbClr val="FFFFFF"/>
                </a:solidFill>
              </a:rPr>
              <a:t> </a:t>
            </a:r>
            <a:r>
              <a:rPr lang="en-US" dirty="0" err="1">
                <a:solidFill>
                  <a:srgbClr val="FFFFFF"/>
                </a:solidFill>
              </a:rPr>
              <a:t>uszkodzenia</a:t>
            </a:r>
            <a:r>
              <a:rPr lang="en-US" dirty="0">
                <a:solidFill>
                  <a:srgbClr val="FFFFFF"/>
                </a:solidFill>
              </a:rPr>
              <a:t> </a:t>
            </a:r>
            <a:r>
              <a:rPr lang="en-US" dirty="0" err="1">
                <a:solidFill>
                  <a:srgbClr val="FFFFFF"/>
                </a:solidFill>
              </a:rPr>
              <a:t>są</a:t>
            </a:r>
            <a:r>
              <a:rPr lang="en-US" dirty="0">
                <a:solidFill>
                  <a:srgbClr val="FFFFFF"/>
                </a:solidFill>
              </a:rPr>
              <a:t> </a:t>
            </a:r>
            <a:r>
              <a:rPr lang="en-US" dirty="0" err="1">
                <a:solidFill>
                  <a:srgbClr val="FFFFFF"/>
                </a:solidFill>
              </a:rPr>
              <a:t>szybko</a:t>
            </a:r>
            <a:r>
              <a:rPr lang="en-US" dirty="0">
                <a:solidFill>
                  <a:srgbClr val="FFFFFF"/>
                </a:solidFill>
              </a:rPr>
              <a:t> </a:t>
            </a:r>
            <a:r>
              <a:rPr lang="en-US" dirty="0" err="1">
                <a:solidFill>
                  <a:srgbClr val="FFFFFF"/>
                </a:solidFill>
              </a:rPr>
              <a:t>i</a:t>
            </a:r>
            <a:r>
              <a:rPr lang="en-US" dirty="0">
                <a:solidFill>
                  <a:srgbClr val="FFFFFF"/>
                </a:solidFill>
              </a:rPr>
              <a:t> </a:t>
            </a:r>
            <a:r>
              <a:rPr lang="en-US" dirty="0" err="1">
                <a:solidFill>
                  <a:srgbClr val="FFFFFF"/>
                </a:solidFill>
              </a:rPr>
              <a:t>sprawnie</a:t>
            </a:r>
            <a:r>
              <a:rPr lang="en-US" dirty="0">
                <a:solidFill>
                  <a:srgbClr val="FFFFFF"/>
                </a:solidFill>
              </a:rPr>
              <a:t> </a:t>
            </a:r>
            <a:r>
              <a:rPr lang="en-US" dirty="0" err="1">
                <a:solidFill>
                  <a:srgbClr val="FFFFFF"/>
                </a:solidFill>
              </a:rPr>
              <a:t>naprawiane</a:t>
            </a:r>
            <a:r>
              <a:rPr lang="en-US" dirty="0">
                <a:solidFill>
                  <a:srgbClr val="FFFFFF"/>
                </a:solidFill>
              </a:rPr>
              <a:t>, co </a:t>
            </a:r>
            <a:r>
              <a:rPr lang="en-US" dirty="0" err="1">
                <a:solidFill>
                  <a:srgbClr val="FFFFFF"/>
                </a:solidFill>
              </a:rPr>
              <a:t>sprawia</a:t>
            </a:r>
            <a:r>
              <a:rPr lang="en-US" dirty="0">
                <a:solidFill>
                  <a:srgbClr val="FFFFFF"/>
                </a:solidFill>
              </a:rPr>
              <a:t>, </a:t>
            </a:r>
            <a:r>
              <a:rPr lang="en-US" dirty="0" err="1">
                <a:solidFill>
                  <a:srgbClr val="FFFFFF"/>
                </a:solidFill>
              </a:rPr>
              <a:t>że</a:t>
            </a:r>
            <a:r>
              <a:rPr lang="en-US" dirty="0">
                <a:solidFill>
                  <a:srgbClr val="FFFFFF"/>
                </a:solidFill>
              </a:rPr>
              <a:t> </a:t>
            </a:r>
            <a:r>
              <a:rPr lang="en-US" dirty="0" err="1">
                <a:solidFill>
                  <a:srgbClr val="FFFFFF"/>
                </a:solidFill>
              </a:rPr>
              <a:t>mogą</a:t>
            </a:r>
            <a:r>
              <a:rPr lang="en-US" dirty="0">
                <a:solidFill>
                  <a:srgbClr val="FFFFFF"/>
                </a:solidFill>
              </a:rPr>
              <a:t> </a:t>
            </a:r>
            <a:r>
              <a:rPr lang="en-US" dirty="0" err="1">
                <a:solidFill>
                  <a:srgbClr val="FFFFFF"/>
                </a:solidFill>
              </a:rPr>
              <a:t>utrzymać</a:t>
            </a:r>
            <a:r>
              <a:rPr lang="en-US" dirty="0">
                <a:solidFill>
                  <a:srgbClr val="FFFFFF"/>
                </a:solidFill>
              </a:rPr>
              <a:t> </a:t>
            </a:r>
            <a:r>
              <a:rPr lang="en-US" dirty="0" err="1">
                <a:solidFill>
                  <a:srgbClr val="FFFFFF"/>
                </a:solidFill>
              </a:rPr>
              <a:t>się</a:t>
            </a:r>
            <a:r>
              <a:rPr lang="en-US" dirty="0">
                <a:solidFill>
                  <a:srgbClr val="FFFFFF"/>
                </a:solidFill>
              </a:rPr>
              <a:t> w </a:t>
            </a:r>
            <a:r>
              <a:rPr lang="en-US" dirty="0" err="1">
                <a:solidFill>
                  <a:srgbClr val="FFFFFF"/>
                </a:solidFill>
              </a:rPr>
              <a:t>tym</a:t>
            </a:r>
            <a:r>
              <a:rPr lang="en-US" dirty="0">
                <a:solidFill>
                  <a:srgbClr val="FFFFFF"/>
                </a:solidFill>
              </a:rPr>
              <a:t> </a:t>
            </a:r>
            <a:r>
              <a:rPr lang="en-US" dirty="0" err="1">
                <a:solidFill>
                  <a:srgbClr val="FFFFFF"/>
                </a:solidFill>
              </a:rPr>
              <a:t>samym</a:t>
            </a:r>
            <a:r>
              <a:rPr lang="en-US" dirty="0">
                <a:solidFill>
                  <a:srgbClr val="FFFFFF"/>
                </a:solidFill>
              </a:rPr>
              <a:t> </a:t>
            </a:r>
            <a:r>
              <a:rPr lang="en-US" dirty="0" err="1">
                <a:solidFill>
                  <a:srgbClr val="FFFFFF"/>
                </a:solidFill>
              </a:rPr>
              <a:t>miejscu</a:t>
            </a:r>
            <a:r>
              <a:rPr lang="en-US" dirty="0">
                <a:solidFill>
                  <a:srgbClr val="FFFFFF"/>
                </a:solidFill>
              </a:rPr>
              <a:t> </a:t>
            </a:r>
            <a:r>
              <a:rPr lang="en-US" dirty="0" err="1">
                <a:solidFill>
                  <a:srgbClr val="FFFFFF"/>
                </a:solidFill>
              </a:rPr>
              <a:t>przez</a:t>
            </a:r>
            <a:r>
              <a:rPr lang="en-US" dirty="0">
                <a:solidFill>
                  <a:srgbClr val="FFFFFF"/>
                </a:solidFill>
              </a:rPr>
              <a:t> </a:t>
            </a:r>
            <a:r>
              <a:rPr lang="en-US" dirty="0" err="1">
                <a:solidFill>
                  <a:srgbClr val="FFFFFF"/>
                </a:solidFill>
              </a:rPr>
              <a:t>wiele</a:t>
            </a:r>
            <a:r>
              <a:rPr lang="en-US" dirty="0">
                <a:solidFill>
                  <a:srgbClr val="FFFFFF"/>
                </a:solidFill>
              </a:rPr>
              <a:t> lat. </a:t>
            </a:r>
            <a:r>
              <a:rPr lang="en-US" dirty="0" err="1">
                <a:solidFill>
                  <a:srgbClr val="FFFFFF"/>
                </a:solidFill>
              </a:rPr>
              <a:t>Najmniejsze</a:t>
            </a:r>
            <a:r>
              <a:rPr lang="en-US" dirty="0">
                <a:solidFill>
                  <a:srgbClr val="FFFFFF"/>
                </a:solidFill>
              </a:rPr>
              <a:t> </a:t>
            </a:r>
            <a:r>
              <a:rPr lang="en-US" dirty="0" err="1">
                <a:solidFill>
                  <a:srgbClr val="FFFFFF"/>
                </a:solidFill>
              </a:rPr>
              <a:t>tamy</a:t>
            </a:r>
            <a:r>
              <a:rPr lang="en-US" dirty="0">
                <a:solidFill>
                  <a:srgbClr val="FFFFFF"/>
                </a:solidFill>
              </a:rPr>
              <a:t> </a:t>
            </a:r>
            <a:r>
              <a:rPr lang="en-US" dirty="0" err="1">
                <a:solidFill>
                  <a:srgbClr val="FFFFFF"/>
                </a:solidFill>
              </a:rPr>
              <a:t>mogą</a:t>
            </a:r>
            <a:r>
              <a:rPr lang="en-US" dirty="0">
                <a:solidFill>
                  <a:srgbClr val="FFFFFF"/>
                </a:solidFill>
              </a:rPr>
              <a:t> </a:t>
            </a:r>
            <a:r>
              <a:rPr lang="en-US" dirty="0" err="1">
                <a:solidFill>
                  <a:srgbClr val="FFFFFF"/>
                </a:solidFill>
              </a:rPr>
              <a:t>mieć</a:t>
            </a:r>
            <a:r>
              <a:rPr lang="en-US" dirty="0">
                <a:solidFill>
                  <a:srgbClr val="FFFFFF"/>
                </a:solidFill>
              </a:rPr>
              <a:t> </a:t>
            </a:r>
            <a:r>
              <a:rPr lang="en-US" dirty="0" err="1">
                <a:solidFill>
                  <a:srgbClr val="FFFFFF"/>
                </a:solidFill>
              </a:rPr>
              <a:t>kilkanaście</a:t>
            </a:r>
            <a:r>
              <a:rPr lang="en-US" dirty="0">
                <a:solidFill>
                  <a:srgbClr val="FFFFFF"/>
                </a:solidFill>
              </a:rPr>
              <a:t> </a:t>
            </a:r>
            <a:r>
              <a:rPr lang="en-US" dirty="0" err="1">
                <a:solidFill>
                  <a:srgbClr val="FFFFFF"/>
                </a:solidFill>
              </a:rPr>
              <a:t>centymetrów</a:t>
            </a:r>
            <a:r>
              <a:rPr lang="en-US" dirty="0">
                <a:solidFill>
                  <a:srgbClr val="FFFFFF"/>
                </a:solidFill>
              </a:rPr>
              <a:t> </a:t>
            </a:r>
            <a:r>
              <a:rPr lang="en-US" dirty="0" err="1">
                <a:solidFill>
                  <a:srgbClr val="FFFFFF"/>
                </a:solidFill>
              </a:rPr>
              <a:t>wysokości</a:t>
            </a:r>
            <a:r>
              <a:rPr lang="en-US" dirty="0">
                <a:solidFill>
                  <a:srgbClr val="FFFFFF"/>
                </a:solidFill>
              </a:rPr>
              <a:t> </a:t>
            </a:r>
            <a:r>
              <a:rPr lang="en-US" dirty="0" err="1">
                <a:solidFill>
                  <a:srgbClr val="FFFFFF"/>
                </a:solidFill>
              </a:rPr>
              <a:t>i</a:t>
            </a:r>
            <a:r>
              <a:rPr lang="en-US" dirty="0">
                <a:solidFill>
                  <a:srgbClr val="FFFFFF"/>
                </a:solidFill>
              </a:rPr>
              <a:t> </a:t>
            </a:r>
            <a:r>
              <a:rPr lang="en-US" dirty="0" err="1">
                <a:solidFill>
                  <a:srgbClr val="FFFFFF"/>
                </a:solidFill>
              </a:rPr>
              <a:t>kilkadziesiąt</a:t>
            </a:r>
            <a:r>
              <a:rPr lang="en-US" dirty="0">
                <a:solidFill>
                  <a:srgbClr val="FFFFFF"/>
                </a:solidFill>
              </a:rPr>
              <a:t> </a:t>
            </a:r>
            <a:r>
              <a:rPr lang="en-US" dirty="0" err="1">
                <a:solidFill>
                  <a:srgbClr val="FFFFFF"/>
                </a:solidFill>
              </a:rPr>
              <a:t>centymetrów</a:t>
            </a:r>
            <a:r>
              <a:rPr lang="en-US" dirty="0">
                <a:solidFill>
                  <a:srgbClr val="FFFFFF"/>
                </a:solidFill>
              </a:rPr>
              <a:t> </a:t>
            </a:r>
            <a:r>
              <a:rPr lang="en-US" dirty="0" err="1">
                <a:solidFill>
                  <a:srgbClr val="FFFFFF"/>
                </a:solidFill>
              </a:rPr>
              <a:t>długości</a:t>
            </a:r>
            <a:r>
              <a:rPr lang="en-US" dirty="0">
                <a:solidFill>
                  <a:srgbClr val="FFFFFF"/>
                </a:solidFill>
              </a:rPr>
              <a:t>, </a:t>
            </a:r>
            <a:r>
              <a:rPr lang="en-US" dirty="0" err="1">
                <a:solidFill>
                  <a:srgbClr val="FFFFFF"/>
                </a:solidFill>
              </a:rPr>
              <a:t>lecz</a:t>
            </a:r>
            <a:r>
              <a:rPr lang="en-US" dirty="0">
                <a:solidFill>
                  <a:srgbClr val="FFFFFF"/>
                </a:solidFill>
              </a:rPr>
              <a:t> </a:t>
            </a:r>
            <a:r>
              <a:rPr lang="en-US" dirty="0" err="1">
                <a:solidFill>
                  <a:srgbClr val="FFFFFF"/>
                </a:solidFill>
              </a:rPr>
              <a:t>zdarzają</a:t>
            </a:r>
            <a:r>
              <a:rPr lang="en-US" dirty="0">
                <a:solidFill>
                  <a:srgbClr val="FFFFFF"/>
                </a:solidFill>
              </a:rPr>
              <a:t> </a:t>
            </a:r>
            <a:r>
              <a:rPr lang="en-US" dirty="0" err="1">
                <a:solidFill>
                  <a:srgbClr val="FFFFFF"/>
                </a:solidFill>
              </a:rPr>
              <a:t>się</a:t>
            </a:r>
            <a:r>
              <a:rPr lang="en-US" dirty="0">
                <a:solidFill>
                  <a:srgbClr val="FFFFFF"/>
                </a:solidFill>
              </a:rPr>
              <a:t> </a:t>
            </a:r>
            <a:r>
              <a:rPr lang="en-US" dirty="0" err="1">
                <a:solidFill>
                  <a:srgbClr val="FFFFFF"/>
                </a:solidFill>
              </a:rPr>
              <a:t>i</a:t>
            </a:r>
            <a:r>
              <a:rPr lang="en-US" dirty="0">
                <a:solidFill>
                  <a:srgbClr val="FFFFFF"/>
                </a:solidFill>
              </a:rPr>
              <a:t> </a:t>
            </a:r>
            <a:r>
              <a:rPr lang="en-US" dirty="0" err="1">
                <a:solidFill>
                  <a:srgbClr val="FFFFFF"/>
                </a:solidFill>
              </a:rPr>
              <a:t>takie</a:t>
            </a:r>
            <a:r>
              <a:rPr lang="en-US" dirty="0">
                <a:solidFill>
                  <a:srgbClr val="FFFFFF"/>
                </a:solidFill>
              </a:rPr>
              <a:t>, </a:t>
            </a:r>
            <a:r>
              <a:rPr lang="en-US" dirty="0" err="1">
                <a:solidFill>
                  <a:srgbClr val="FFFFFF"/>
                </a:solidFill>
              </a:rPr>
              <a:t>które</a:t>
            </a:r>
            <a:r>
              <a:rPr lang="en-US" dirty="0">
                <a:solidFill>
                  <a:srgbClr val="FFFFFF"/>
                </a:solidFill>
              </a:rPr>
              <a:t> </a:t>
            </a:r>
            <a:r>
              <a:rPr lang="en-US" dirty="0" err="1">
                <a:solidFill>
                  <a:srgbClr val="FFFFFF"/>
                </a:solidFill>
              </a:rPr>
              <a:t>osiągają</a:t>
            </a:r>
            <a:r>
              <a:rPr lang="en-US" dirty="0">
                <a:solidFill>
                  <a:srgbClr val="FFFFFF"/>
                </a:solidFill>
              </a:rPr>
              <a:t> </a:t>
            </a:r>
            <a:r>
              <a:rPr lang="en-US" dirty="0" err="1">
                <a:solidFill>
                  <a:srgbClr val="FFFFFF"/>
                </a:solidFill>
              </a:rPr>
              <a:t>wysokość</a:t>
            </a:r>
            <a:r>
              <a:rPr lang="en-US" dirty="0">
                <a:solidFill>
                  <a:srgbClr val="FFFFFF"/>
                </a:solidFill>
              </a:rPr>
              <a:t> </a:t>
            </a:r>
            <a:r>
              <a:rPr lang="en-US" dirty="0" err="1">
                <a:solidFill>
                  <a:srgbClr val="FFFFFF"/>
                </a:solidFill>
              </a:rPr>
              <a:t>kilku</a:t>
            </a:r>
            <a:r>
              <a:rPr lang="en-US" dirty="0">
                <a:solidFill>
                  <a:srgbClr val="FFFFFF"/>
                </a:solidFill>
              </a:rPr>
              <a:t> </a:t>
            </a:r>
            <a:r>
              <a:rPr lang="en-US" dirty="0" err="1">
                <a:solidFill>
                  <a:srgbClr val="FFFFFF"/>
                </a:solidFill>
              </a:rPr>
              <a:t>metrów</a:t>
            </a:r>
            <a:r>
              <a:rPr lang="en-US" dirty="0">
                <a:solidFill>
                  <a:srgbClr val="FFFFFF"/>
                </a:solidFill>
              </a:rPr>
              <a:t> a </a:t>
            </a:r>
            <a:r>
              <a:rPr lang="en-US" dirty="0" err="1">
                <a:solidFill>
                  <a:srgbClr val="FFFFFF"/>
                </a:solidFill>
              </a:rPr>
              <a:t>długość</a:t>
            </a:r>
            <a:r>
              <a:rPr lang="en-US" dirty="0">
                <a:solidFill>
                  <a:srgbClr val="FFFFFF"/>
                </a:solidFill>
              </a:rPr>
              <a:t> </a:t>
            </a:r>
            <a:r>
              <a:rPr lang="en-US" dirty="0" err="1">
                <a:solidFill>
                  <a:srgbClr val="FFFFFF"/>
                </a:solidFill>
              </a:rPr>
              <a:t>dochodzącą</a:t>
            </a:r>
            <a:r>
              <a:rPr lang="en-US" dirty="0">
                <a:solidFill>
                  <a:srgbClr val="FFFFFF"/>
                </a:solidFill>
              </a:rPr>
              <a:t> do </a:t>
            </a:r>
            <a:r>
              <a:rPr lang="en-US" dirty="0" err="1">
                <a:solidFill>
                  <a:srgbClr val="FFFFFF"/>
                </a:solidFill>
              </a:rPr>
              <a:t>kilkuset</a:t>
            </a:r>
            <a:r>
              <a:rPr lang="en-US" dirty="0">
                <a:solidFill>
                  <a:srgbClr val="FFFFFF"/>
                </a:solidFill>
              </a:rPr>
              <a:t> </a:t>
            </a:r>
            <a:r>
              <a:rPr lang="en-US" dirty="0" err="1">
                <a:solidFill>
                  <a:srgbClr val="FFFFFF"/>
                </a:solidFill>
              </a:rPr>
              <a:t>metrów</a:t>
            </a:r>
            <a:r>
              <a:rPr lang="en-US" dirty="0">
                <a:solidFill>
                  <a:srgbClr val="FFFFFF"/>
                </a:solidFill>
              </a:rPr>
              <a:t>.</a:t>
            </a:r>
            <a:endParaRPr lang="pl-PL" dirty="0">
              <a:solidFill>
                <a:srgbClr val="FFFFFF"/>
              </a:solidFill>
            </a:endParaRPr>
          </a:p>
          <a:p>
            <a:pPr defTabSz="914400">
              <a:lnSpc>
                <a:spcPct val="90000"/>
              </a:lnSpc>
              <a:spcAft>
                <a:spcPts val="600"/>
              </a:spcAft>
              <a:buClr>
                <a:schemeClr val="accent1"/>
              </a:buClr>
              <a:buFont typeface="Calibri" panose="020F0502020204030204" pitchFamily="34" charset="0"/>
            </a:pPr>
            <a:r>
              <a:rPr lang="pl-PL" dirty="0">
                <a:solidFill>
                  <a:srgbClr val="FFFFFF"/>
                </a:solidFill>
              </a:rPr>
              <a:t>Tamy zatrzymują wodę w miejscu bytowania bobrów, zapewniając optymalny poziom wody. Zabezpiecza ona podwodne wejścia do nor lub żeremi przed drapieżnikami. </a:t>
            </a:r>
            <a:endParaRPr lang="en-US" dirty="0">
              <a:solidFill>
                <a:srgbClr val="FFFFFF"/>
              </a:solidFill>
            </a:endParaRPr>
          </a:p>
          <a:p>
            <a:pPr defTabSz="914400">
              <a:lnSpc>
                <a:spcPct val="90000"/>
              </a:lnSpc>
              <a:spcAft>
                <a:spcPts val="600"/>
              </a:spcAft>
              <a:buClr>
                <a:schemeClr val="accent1"/>
              </a:buClr>
              <a:buFont typeface="Calibri" panose="020F0502020204030204" pitchFamily="34" charset="0"/>
            </a:pPr>
            <a:endParaRPr lang="en-US" dirty="0">
              <a:solidFill>
                <a:srgbClr val="FFFFFF"/>
              </a:solidFill>
            </a:endParaRPr>
          </a:p>
        </p:txBody>
      </p:sp>
      <p:sp>
        <p:nvSpPr>
          <p:cNvPr id="28" name="Rectangle 27">
            <a:extLst>
              <a:ext uri="{FF2B5EF4-FFF2-40B4-BE49-F238E27FC236}">
                <a16:creationId xmlns:a16="http://schemas.microsoft.com/office/drawing/2014/main" id="{3490B45F-594E-4BE6-9970-BA491D524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pic>
        <p:nvPicPr>
          <p:cNvPr id="9" name="Obraz 8" descr="Obraz zawierający na wolnym powietrzu, trawa, woda, brzeg&#10;&#10;Opis wygenerowany automatycznie">
            <a:extLst>
              <a:ext uri="{FF2B5EF4-FFF2-40B4-BE49-F238E27FC236}">
                <a16:creationId xmlns:a16="http://schemas.microsoft.com/office/drawing/2014/main" id="{29226B51-BA35-E008-7AAE-BC741840FF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4579" y="769346"/>
            <a:ext cx="3609294" cy="2021204"/>
          </a:xfrm>
          <a:prstGeom prst="rect">
            <a:avLst/>
          </a:prstGeom>
        </p:spPr>
      </p:pic>
      <p:sp>
        <p:nvSpPr>
          <p:cNvPr id="30" name="Rectangle 29">
            <a:extLst>
              <a:ext uri="{FF2B5EF4-FFF2-40B4-BE49-F238E27FC236}">
                <a16:creationId xmlns:a16="http://schemas.microsoft.com/office/drawing/2014/main" id="{91CE7238-AF8A-4E10-B654-943D28AA8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3396996"/>
            <a:ext cx="464256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Obraz 5" descr="Obraz zawierający na wolnym powietrzu, drzewo, roślina, Rezerwat przyrody&#10;&#10;Opis wygenerowany automatycznie">
            <a:extLst>
              <a:ext uri="{FF2B5EF4-FFF2-40B4-BE49-F238E27FC236}">
                <a16:creationId xmlns:a16="http://schemas.microsoft.com/office/drawing/2014/main" id="{46A5D838-1536-5118-DBB9-388C968EEA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4579" y="3877140"/>
            <a:ext cx="3609294" cy="2401821"/>
          </a:xfrm>
          <a:prstGeom prst="rect">
            <a:avLst/>
          </a:prstGeom>
        </p:spPr>
      </p:pic>
    </p:spTree>
    <p:extLst>
      <p:ext uri="{BB962C8B-B14F-4D97-AF65-F5344CB8AC3E}">
        <p14:creationId xmlns:p14="http://schemas.microsoft.com/office/powerpoint/2010/main" val="3772846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29A099-5CB1-4A20-B64F-4F0562EF33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87C0A89-7FB3-43F8-9DE3-0177E3E27B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2" name="Tytuł 1">
            <a:extLst>
              <a:ext uri="{FF2B5EF4-FFF2-40B4-BE49-F238E27FC236}">
                <a16:creationId xmlns:a16="http://schemas.microsoft.com/office/drawing/2014/main" id="{5E54FC0E-532F-BB01-8E8D-B59D41A6F491}"/>
              </a:ext>
            </a:extLst>
          </p:cNvPr>
          <p:cNvSpPr>
            <a:spLocks noGrp="1"/>
          </p:cNvSpPr>
          <p:nvPr>
            <p:ph type="title"/>
          </p:nvPr>
        </p:nvSpPr>
        <p:spPr>
          <a:xfrm>
            <a:off x="492370" y="516835"/>
            <a:ext cx="3084844" cy="5772840"/>
          </a:xfrm>
        </p:spPr>
        <p:txBody>
          <a:bodyPr anchor="ctr">
            <a:normAutofit/>
          </a:bodyPr>
          <a:lstStyle/>
          <a:p>
            <a:r>
              <a:rPr lang="pl-PL" sz="3600">
                <a:solidFill>
                  <a:srgbClr val="FFFFFF"/>
                </a:solidFill>
              </a:rPr>
              <a:t>Bobry- gatunek zwornikowy</a:t>
            </a:r>
          </a:p>
        </p:txBody>
      </p:sp>
      <p:sp>
        <p:nvSpPr>
          <p:cNvPr id="13" name="Rectangle 12">
            <a:extLst>
              <a:ext uri="{FF2B5EF4-FFF2-40B4-BE49-F238E27FC236}">
                <a16:creationId xmlns:a16="http://schemas.microsoft.com/office/drawing/2014/main" id="{399F4DD4-CC07-42A8-8AF8-069654F1A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graphicFrame>
        <p:nvGraphicFramePr>
          <p:cNvPr id="5" name="Symbol zastępczy zawartości 2">
            <a:extLst>
              <a:ext uri="{FF2B5EF4-FFF2-40B4-BE49-F238E27FC236}">
                <a16:creationId xmlns:a16="http://schemas.microsoft.com/office/drawing/2014/main" id="{E0C8A4C2-4A1D-DC75-5D2F-15071D2F70A0}"/>
              </a:ext>
            </a:extLst>
          </p:cNvPr>
          <p:cNvGraphicFramePr>
            <a:graphicFrameLocks noGrp="1"/>
          </p:cNvGraphicFramePr>
          <p:nvPr>
            <p:ph idx="1"/>
            <p:extLst>
              <p:ext uri="{D42A27DB-BD31-4B8C-83A1-F6EECF244321}">
                <p14:modId xmlns:p14="http://schemas.microsoft.com/office/powerpoint/2010/main" val="1112293744"/>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0179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8D9221F-01B2-4347-9175-AF976855D5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2" name="Tytuł 1">
            <a:extLst>
              <a:ext uri="{FF2B5EF4-FFF2-40B4-BE49-F238E27FC236}">
                <a16:creationId xmlns:a16="http://schemas.microsoft.com/office/drawing/2014/main" id="{2B5830C8-094A-DEEB-0F3E-C7FB16A32E77}"/>
              </a:ext>
            </a:extLst>
          </p:cNvPr>
          <p:cNvSpPr>
            <a:spLocks noGrp="1"/>
          </p:cNvSpPr>
          <p:nvPr>
            <p:ph type="title"/>
          </p:nvPr>
        </p:nvSpPr>
        <p:spPr>
          <a:xfrm>
            <a:off x="1097280" y="516835"/>
            <a:ext cx="5977937" cy="1666501"/>
          </a:xfrm>
        </p:spPr>
        <p:txBody>
          <a:bodyPr>
            <a:normAutofit/>
          </a:bodyPr>
          <a:lstStyle/>
          <a:p>
            <a:r>
              <a:rPr lang="pl-PL" sz="4000">
                <a:solidFill>
                  <a:srgbClr val="FFFFFF"/>
                </a:solidFill>
              </a:rPr>
              <a:t>Co łączy ludzi z bobrami i co im zawdzięczamy?</a:t>
            </a:r>
          </a:p>
        </p:txBody>
      </p:sp>
      <p:sp>
        <p:nvSpPr>
          <p:cNvPr id="3" name="Symbol zastępczy zawartości 2">
            <a:extLst>
              <a:ext uri="{FF2B5EF4-FFF2-40B4-BE49-F238E27FC236}">
                <a16:creationId xmlns:a16="http://schemas.microsoft.com/office/drawing/2014/main" id="{A55856D0-8283-4510-7EA5-AFAA8A1D3DB9}"/>
              </a:ext>
            </a:extLst>
          </p:cNvPr>
          <p:cNvSpPr>
            <a:spLocks noGrp="1"/>
          </p:cNvSpPr>
          <p:nvPr>
            <p:ph idx="1"/>
          </p:nvPr>
        </p:nvSpPr>
        <p:spPr>
          <a:xfrm>
            <a:off x="1097279" y="2236304"/>
            <a:ext cx="5977938" cy="3652667"/>
          </a:xfrm>
        </p:spPr>
        <p:txBody>
          <a:bodyPr>
            <a:normAutofit/>
          </a:bodyPr>
          <a:lstStyle/>
          <a:p>
            <a:r>
              <a:rPr lang="pl-PL" sz="1500">
                <a:solidFill>
                  <a:srgbClr val="FFFFFF"/>
                </a:solidFill>
              </a:rPr>
              <a:t>Zdolności inżynieryjno-melioracyjne bobrów przypominają wiele ludzkich zawodów. Bóbr to jednocześnie drwal, inspektor, architekt, kamieniarz i hydrotechnik. Poprzez budowanie tam, żeremi i kanałów tworzy coś w rodzaju samoutrzymujących się „gospodarstw".</a:t>
            </a:r>
          </a:p>
          <a:p>
            <a:r>
              <a:rPr lang="pl-PL" sz="1500">
                <a:solidFill>
                  <a:srgbClr val="FFFFFF"/>
                </a:solidFill>
              </a:rPr>
              <a:t>Bobry żyją w rodzinach, potrafią przystosowywać się do zmiennych warunków środowiska, są indywidualistami. W warunkach postępującego przekształcania środowiska przyrodniczego często dochodzi do konfliktów na linii bóbr – człowiek. Jednak o ile działalność człowieka bardzo rzadko jest korzystna dla przyrody, o tyle działalność bobrów może przywracać właściwe stosunki wodne, utrzymywać i zwiększać różnorodność biologiczną, ograniczać erozję, zwiększać tempo samooczyszczania się wód. Miejsca zamieszkałe przez bobry są atrakcyjne dla człowieka pod względem estetycznym, rekreacyjnym i edukacyjnym.</a:t>
            </a:r>
          </a:p>
        </p:txBody>
      </p:sp>
      <p:sp>
        <p:nvSpPr>
          <p:cNvPr id="12" name="Rectangle 11">
            <a:extLst>
              <a:ext uri="{FF2B5EF4-FFF2-40B4-BE49-F238E27FC236}">
                <a16:creationId xmlns:a16="http://schemas.microsoft.com/office/drawing/2014/main" id="{B2126150-6EE8-4B16-B140-2F71B6BE31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pic>
        <p:nvPicPr>
          <p:cNvPr id="5" name="Obraz 4" descr="Obraz zawierający clipart, Kreskówka, kreskówka, Animacja">
            <a:extLst>
              <a:ext uri="{FF2B5EF4-FFF2-40B4-BE49-F238E27FC236}">
                <a16:creationId xmlns:a16="http://schemas.microsoft.com/office/drawing/2014/main" id="{373F820A-3D6C-CC03-DEAD-BF0410D74378}"/>
              </a:ext>
            </a:extLst>
          </p:cNvPr>
          <p:cNvPicPr>
            <a:picLocks noChangeAspect="1"/>
          </p:cNvPicPr>
          <p:nvPr/>
        </p:nvPicPr>
        <p:blipFill rotWithShape="1">
          <a:blip r:embed="rId2">
            <a:extLst>
              <a:ext uri="{28A0092B-C50C-407E-A947-70E740481C1C}">
                <a14:useLocalDpi xmlns:a14="http://schemas.microsoft.com/office/drawing/2010/main" val="0"/>
              </a:ext>
            </a:extLst>
          </a:blip>
          <a:srcRect l="18965" r="14250"/>
          <a:stretch/>
        </p:blipFill>
        <p:spPr>
          <a:xfrm>
            <a:off x="7611902" y="10"/>
            <a:ext cx="4580097" cy="6857990"/>
          </a:xfrm>
          <a:prstGeom prst="rect">
            <a:avLst/>
          </a:prstGeom>
        </p:spPr>
      </p:pic>
    </p:spTree>
    <p:extLst>
      <p:ext uri="{BB962C8B-B14F-4D97-AF65-F5344CB8AC3E}">
        <p14:creationId xmlns:p14="http://schemas.microsoft.com/office/powerpoint/2010/main" val="568257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4" descr="Spokój ruch wody w rzeki">
            <a:extLst>
              <a:ext uri="{FF2B5EF4-FFF2-40B4-BE49-F238E27FC236}">
                <a16:creationId xmlns:a16="http://schemas.microsoft.com/office/drawing/2014/main" id="{FDA6F788-0E0A-212A-6E69-5920D2FD1D0D}"/>
              </a:ext>
            </a:extLst>
          </p:cNvPr>
          <p:cNvPicPr>
            <a:picLocks noChangeAspect="1"/>
          </p:cNvPicPr>
          <p:nvPr/>
        </p:nvPicPr>
        <p:blipFill rotWithShape="1">
          <a:blip r:embed="rId2">
            <a:duotone>
              <a:schemeClr val="bg2">
                <a:shade val="45000"/>
                <a:satMod val="135000"/>
              </a:schemeClr>
              <a:prstClr val="white"/>
            </a:duotone>
            <a:alphaModFix amt="35000"/>
          </a:blip>
          <a:srcRect t="2745" b="12986"/>
          <a:stretch/>
        </p:blipFill>
        <p:spPr>
          <a:xfrm>
            <a:off x="20" y="10"/>
            <a:ext cx="12191980" cy="6857990"/>
          </a:xfrm>
          <a:prstGeom prst="rect">
            <a:avLst/>
          </a:prstGeom>
        </p:spPr>
      </p:pic>
      <p:cxnSp>
        <p:nvCxnSpPr>
          <p:cNvPr id="9" name="Straight Connector 8">
            <a:extLst>
              <a:ext uri="{FF2B5EF4-FFF2-40B4-BE49-F238E27FC236}">
                <a16:creationId xmlns:a16="http://schemas.microsoft.com/office/drawing/2014/main" id="{8D46104E-653E-4816-AAEB-4211685E41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 name="Tytuł 1">
            <a:extLst>
              <a:ext uri="{FF2B5EF4-FFF2-40B4-BE49-F238E27FC236}">
                <a16:creationId xmlns:a16="http://schemas.microsoft.com/office/drawing/2014/main" id="{23673223-D600-C763-9470-FDA7CCB203C1}"/>
              </a:ext>
            </a:extLst>
          </p:cNvPr>
          <p:cNvSpPr>
            <a:spLocks noGrp="1"/>
          </p:cNvSpPr>
          <p:nvPr>
            <p:ph type="title"/>
          </p:nvPr>
        </p:nvSpPr>
        <p:spPr>
          <a:xfrm>
            <a:off x="1097280" y="286603"/>
            <a:ext cx="10058400" cy="1450757"/>
          </a:xfrm>
        </p:spPr>
        <p:txBody>
          <a:bodyPr>
            <a:normAutofit/>
          </a:bodyPr>
          <a:lstStyle/>
          <a:p>
            <a:pPr algn="ctr"/>
            <a:r>
              <a:rPr lang="pl-PL" dirty="0"/>
              <a:t>Jak bobry wpływają na wodę</a:t>
            </a:r>
          </a:p>
        </p:txBody>
      </p:sp>
      <p:sp>
        <p:nvSpPr>
          <p:cNvPr id="3" name="Symbol zastępczy zawartości 2">
            <a:extLst>
              <a:ext uri="{FF2B5EF4-FFF2-40B4-BE49-F238E27FC236}">
                <a16:creationId xmlns:a16="http://schemas.microsoft.com/office/drawing/2014/main" id="{99F22ED8-CABB-F2E5-2BF9-7976E1D739DD}"/>
              </a:ext>
            </a:extLst>
          </p:cNvPr>
          <p:cNvSpPr>
            <a:spLocks noGrp="1"/>
          </p:cNvSpPr>
          <p:nvPr>
            <p:ph idx="1"/>
          </p:nvPr>
        </p:nvSpPr>
        <p:spPr>
          <a:xfrm>
            <a:off x="1097280" y="1845734"/>
            <a:ext cx="10058400" cy="4023360"/>
          </a:xfrm>
        </p:spPr>
        <p:txBody>
          <a:bodyPr>
            <a:normAutofit/>
          </a:bodyPr>
          <a:lstStyle/>
          <a:p>
            <a:r>
              <a:rPr lang="pl-PL" dirty="0">
                <a:solidFill>
                  <a:schemeClr val="bg1"/>
                </a:solidFill>
              </a:rPr>
              <a:t>W wyniku spiętrzenia wody przez tamę, na cieku następuje cofnięcie się wody i jej zatrzymanie. W ten sposób powstaje specyficzny zbiornik wodny określany mianem „stawu bobrowego", który w zależności od ukształtowania terenu i wysokości skarp cieku może zajmować powierzchnię nawet kilku hektarów. Zbiorniki te mogą magazynować znaczne ilości wody, nawet do 200 tys. m3. Istotny jest również wpływ bobrów na przechwytywanie materiału niesionego przez rzeki i osadzanie go na dnie zbiorników. Oblicza się, że jedna tama może zatrzymać około 5 000 m3 takiego materiału rocznie. Magazynowanie wody, poprzez budowę tam przyczynia się do podwyższenia i stabilizacji poziomu wód gruntowych, co zwiększa powierzchnię obszarów podmokłych. Jest to niezmiernie istotne, w sytuacji ogromnego i pogłębiającego się deficytu wody.</a:t>
            </a:r>
          </a:p>
          <a:p>
            <a:endParaRPr lang="pl-PL" dirty="0"/>
          </a:p>
        </p:txBody>
      </p:sp>
      <p:sp>
        <p:nvSpPr>
          <p:cNvPr id="11" name="Rectangle 10">
            <a:extLst>
              <a:ext uri="{FF2B5EF4-FFF2-40B4-BE49-F238E27FC236}">
                <a16:creationId xmlns:a16="http://schemas.microsoft.com/office/drawing/2014/main" id="{A35B60BD-D465-494B-94F6-885E5E29B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13" name="Rectangle 12">
            <a:extLst>
              <a:ext uri="{FF2B5EF4-FFF2-40B4-BE49-F238E27FC236}">
                <a16:creationId xmlns:a16="http://schemas.microsoft.com/office/drawing/2014/main" id="{130CC877-DB14-4DAD-BD23-63D3E97ED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Tree>
    <p:extLst>
      <p:ext uri="{BB962C8B-B14F-4D97-AF65-F5344CB8AC3E}">
        <p14:creationId xmlns:p14="http://schemas.microsoft.com/office/powerpoint/2010/main" val="1500498750"/>
      </p:ext>
    </p:extLst>
  </p:cSld>
  <p:clrMapOvr>
    <a:masterClrMapping/>
  </p:clrMapOvr>
</p:sld>
</file>

<file path=ppt/theme/theme1.xml><?xml version="1.0" encoding="utf-8"?>
<a:theme xmlns:a="http://schemas.openxmlformats.org/drawingml/2006/main" name="Retrospekcja">
  <a:themeElements>
    <a:clrScheme name="Niebieski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Retrospekcj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cj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243AF7DC-D15B-41C0-AE81-23980D1B9FC4}"/>
    </a:ext>
  </a:extLst>
</a:theme>
</file>

<file path=docProps/app.xml><?xml version="1.0" encoding="utf-8"?>
<Properties xmlns="http://schemas.openxmlformats.org/officeDocument/2006/extended-properties" xmlns:vt="http://schemas.openxmlformats.org/officeDocument/2006/docPropsVTypes">
  <Template>Retrospect</Template>
  <TotalTime>332</TotalTime>
  <Words>909</Words>
  <Application>Microsoft Office PowerPoint</Application>
  <PresentationFormat>Panoramiczny</PresentationFormat>
  <Paragraphs>29</Paragraphs>
  <Slides>9</Slides>
  <Notes>0</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9</vt:i4>
      </vt:variant>
    </vt:vector>
  </HeadingPairs>
  <TitlesOfParts>
    <vt:vector size="16" baseType="lpstr">
      <vt:lpstr>Abadi</vt:lpstr>
      <vt:lpstr>Arial</vt:lpstr>
      <vt:lpstr>Calibri</vt:lpstr>
      <vt:lpstr>Calibri Light</vt:lpstr>
      <vt:lpstr>Candara</vt:lpstr>
      <vt:lpstr>Open Sans</vt:lpstr>
      <vt:lpstr>Retrospekcja</vt:lpstr>
      <vt:lpstr>  Rola bobrów w retencji wody </vt:lpstr>
      <vt:lpstr>co to jest retencja wody?</vt:lpstr>
      <vt:lpstr>Bóbr europejski</vt:lpstr>
      <vt:lpstr>Czym się żywią bobry</vt:lpstr>
      <vt:lpstr>Gdzie mieszkają bobry</vt:lpstr>
      <vt:lpstr>Tamy bobrowe</vt:lpstr>
      <vt:lpstr>Bobry- gatunek zwornikowy</vt:lpstr>
      <vt:lpstr>Co łączy ludzi z bobrami i co im zawdzięczamy?</vt:lpstr>
      <vt:lpstr>Jak bobry wpływają na wodę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Rola bobrów w retencji wody </dc:title>
  <dc:creator>Natalia Lewandowska</dc:creator>
  <cp:lastModifiedBy>Natalia Lewandowska</cp:lastModifiedBy>
  <cp:revision>3</cp:revision>
  <dcterms:created xsi:type="dcterms:W3CDTF">2023-08-27T08:17:06Z</dcterms:created>
  <dcterms:modified xsi:type="dcterms:W3CDTF">2023-08-27T13:49:34Z</dcterms:modified>
</cp:coreProperties>
</file>